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  <p:sldMasterId id="2147483668" r:id="rId3"/>
  </p:sldMasterIdLst>
  <p:notesMasterIdLst>
    <p:notesMasterId r:id="rId8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</p:sldIdLst>
  <p:sldSz cx="9144000" cy="5143500" type="screen16x9"/>
  <p:notesSz cx="6858000" cy="9144000"/>
  <p:embeddedFontLst>
    <p:embeddedFont>
      <p:font typeface="Helvetica Neue" charset="0"/>
      <p:regular r:id="rId90"/>
      <p:bold r:id="rId91"/>
      <p:italic r:id="rId92"/>
      <p:boldItalic r:id="rId93"/>
    </p:embeddedFont>
    <p:embeddedFont>
      <p:font typeface="Verdana" pitchFamily="34" charset="0"/>
      <p:regular r:id="rId94"/>
      <p:bold r:id="rId95"/>
      <p:italic r:id="rId96"/>
      <p:boldItalic r:id="rId97"/>
    </p:embeddedFont>
    <p:embeddedFont>
      <p:font typeface="Calibri" pitchFamily="34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63" d="100"/>
          <a:sy n="163" d="100"/>
        </p:scale>
        <p:origin x="-144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font" Target="fonts/font11.fntdata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8.fntdata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5710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221774"/>
            <a:ext cx="251520" cy="18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395684" y="306962"/>
            <a:ext cx="36004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395536" y="1425182"/>
            <a:ext cx="360040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/>
          <p:nvPr/>
        </p:nvSpPr>
        <p:spPr>
          <a:xfrm>
            <a:off x="0" y="0"/>
            <a:ext cx="269979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D15A1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233772" y="2715766"/>
            <a:ext cx="2232248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8" name="Google Shape;58;p12" descr="E:\002-KIMS BUSINESS\007-02-Fullslidesppt-Contents\20161219\04-edu\owl-item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3650728"/>
            <a:ext cx="1174969" cy="1225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asic Layout">
  <p:cSld name="2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0" y="4876006"/>
            <a:ext cx="9144000" cy="2674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3" descr="E:\002-KIMS BUSINESS\007-02-Fullslidesppt-Contents\20161219\04-edu\owl-item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4224852"/>
            <a:ext cx="794544" cy="82856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pic" idx="2"/>
          </p:nvPr>
        </p:nvSpPr>
        <p:spPr>
          <a:xfrm>
            <a:off x="702197" y="1650529"/>
            <a:ext cx="1694284" cy="1857325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558602" y="1094745"/>
            <a:ext cx="5693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60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3"/>
          <p:cNvSpPr txBox="1"/>
          <p:nvPr/>
        </p:nvSpPr>
        <p:spPr>
          <a:xfrm rot="10800000">
            <a:off x="1971109" y="3507855"/>
            <a:ext cx="5693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60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>
            <a:spLocks noGrp="1"/>
          </p:cNvSpPr>
          <p:nvPr>
            <p:ph type="pic" idx="3"/>
          </p:nvPr>
        </p:nvSpPr>
        <p:spPr>
          <a:xfrm>
            <a:off x="2705142" y="1650529"/>
            <a:ext cx="1694284" cy="1857325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/>
          <p:nvPr/>
        </p:nvSpPr>
        <p:spPr>
          <a:xfrm>
            <a:off x="2561547" y="1094745"/>
            <a:ext cx="5693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60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3"/>
          <p:cNvSpPr txBox="1"/>
          <p:nvPr/>
        </p:nvSpPr>
        <p:spPr>
          <a:xfrm rot="10800000">
            <a:off x="3974054" y="3507854"/>
            <a:ext cx="5693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60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3"/>
          <p:cNvSpPr>
            <a:spLocks noGrp="1"/>
          </p:cNvSpPr>
          <p:nvPr>
            <p:ph type="pic" idx="4"/>
          </p:nvPr>
        </p:nvSpPr>
        <p:spPr>
          <a:xfrm>
            <a:off x="4708087" y="1650529"/>
            <a:ext cx="1694284" cy="1857325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/>
          <p:nvPr/>
        </p:nvSpPr>
        <p:spPr>
          <a:xfrm>
            <a:off x="4564492" y="1094745"/>
            <a:ext cx="5693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6000" b="1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3"/>
          <p:cNvSpPr txBox="1"/>
          <p:nvPr/>
        </p:nvSpPr>
        <p:spPr>
          <a:xfrm rot="10800000">
            <a:off x="5976999" y="3507854"/>
            <a:ext cx="5693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6000" b="1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3"/>
          <p:cNvSpPr>
            <a:spLocks noGrp="1"/>
          </p:cNvSpPr>
          <p:nvPr>
            <p:ph type="pic" idx="5"/>
          </p:nvPr>
        </p:nvSpPr>
        <p:spPr>
          <a:xfrm>
            <a:off x="6711032" y="1650529"/>
            <a:ext cx="1694284" cy="1857325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6567437" y="1094745"/>
            <a:ext cx="5693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60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3"/>
          <p:cNvSpPr txBox="1"/>
          <p:nvPr/>
        </p:nvSpPr>
        <p:spPr>
          <a:xfrm rot="10800000">
            <a:off x="7979944" y="3507854"/>
            <a:ext cx="5693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60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6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s and Contents Layout">
  <p:cSld name="1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 descr="D:\Fullppt\PNG이미지\핸드폰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385328"/>
            <a:ext cx="3060911" cy="370670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>
            <a:spLocks noGrp="1"/>
          </p:cNvSpPr>
          <p:nvPr>
            <p:ph type="pic" idx="2"/>
          </p:nvPr>
        </p:nvSpPr>
        <p:spPr>
          <a:xfrm>
            <a:off x="849302" y="1523475"/>
            <a:ext cx="1765288" cy="272682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3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s and Contents Layout">
  <p:cSld name="2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 descr="D:\Fullppt\005-PNG이미지\모니터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8247" y="1275606"/>
            <a:ext cx="2526010" cy="251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descr="D:\Fullppt\005-PNG이미지\모니터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8607" y="1275606"/>
            <a:ext cx="2526010" cy="251861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>
            <a:spLocks noGrp="1"/>
          </p:cNvSpPr>
          <p:nvPr>
            <p:ph type="pic" idx="2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>
            <a:spLocks noGrp="1"/>
          </p:cNvSpPr>
          <p:nvPr>
            <p:ph type="pic" idx="3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4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s and Contents Layout">
  <p:cSld name="3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>
            <a:spLocks noGrp="1"/>
          </p:cNvSpPr>
          <p:nvPr>
            <p:ph type="pic" idx="2"/>
          </p:nvPr>
        </p:nvSpPr>
        <p:spPr>
          <a:xfrm>
            <a:off x="3305644" y="0"/>
            <a:ext cx="2532712" cy="16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>
            <a:spLocks noGrp="1"/>
          </p:cNvSpPr>
          <p:nvPr>
            <p:ph type="pic" idx="3"/>
          </p:nvPr>
        </p:nvSpPr>
        <p:spPr>
          <a:xfrm>
            <a:off x="3305644" y="1743750"/>
            <a:ext cx="2532712" cy="16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>
            <a:spLocks noGrp="1"/>
          </p:cNvSpPr>
          <p:nvPr>
            <p:ph type="pic" idx="4"/>
          </p:nvPr>
        </p:nvSpPr>
        <p:spPr>
          <a:xfrm>
            <a:off x="3305644" y="3487500"/>
            <a:ext cx="2532712" cy="16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s and Contents Layout">
  <p:cSld name="4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49974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ages and Contents Layout">
  <p:cSld name="6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>
            <a:spLocks noGrp="1"/>
          </p:cNvSpPr>
          <p:nvPr>
            <p:ph type="pic" idx="2"/>
          </p:nvPr>
        </p:nvSpPr>
        <p:spPr>
          <a:xfrm>
            <a:off x="443152" y="555241"/>
            <a:ext cx="8002200" cy="41837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720000" anchor="b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>
            <a:spLocks noGrp="1"/>
          </p:cNvSpPr>
          <p:nvPr>
            <p:ph type="pic" idx="3"/>
          </p:nvPr>
        </p:nvSpPr>
        <p:spPr>
          <a:xfrm>
            <a:off x="707425" y="418288"/>
            <a:ext cx="7969461" cy="41632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720000" rIns="91425" bIns="45700" anchor="t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sets layout">
  <p:cSld name="icon sets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/>
          <p:nvPr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9"/>
          <p:cNvSpPr/>
          <p:nvPr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9"/>
          <p:cNvSpPr/>
          <p:nvPr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21"/>
          <p:cNvGrpSpPr/>
          <p:nvPr/>
        </p:nvGrpSpPr>
        <p:grpSpPr>
          <a:xfrm>
            <a:off x="4860032" y="915566"/>
            <a:ext cx="3312368" cy="3312368"/>
            <a:chOff x="5112060" y="1203598"/>
            <a:chExt cx="3312368" cy="3312368"/>
          </a:xfrm>
        </p:grpSpPr>
        <p:sp>
          <p:nvSpPr>
            <p:cNvPr id="105" name="Google Shape;105;p21"/>
            <p:cNvSpPr/>
            <p:nvPr/>
          </p:nvSpPr>
          <p:spPr>
            <a:xfrm>
              <a:off x="5184068" y="1275606"/>
              <a:ext cx="3168352" cy="3168352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1"/>
            <p:cNvSpPr/>
            <p:nvPr/>
          </p:nvSpPr>
          <p:spPr>
            <a:xfrm>
              <a:off x="5112060" y="1203598"/>
              <a:ext cx="3312368" cy="3312368"/>
            </a:xfrm>
            <a:prstGeom prst="ellipse">
              <a:avLst/>
            </a:prstGeom>
            <a:noFill/>
            <a:ln w="25400" cap="flat" cmpd="sng">
              <a:solidFill>
                <a:srgbClr val="3F3F3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21"/>
          <p:cNvSpPr/>
          <p:nvPr/>
        </p:nvSpPr>
        <p:spPr>
          <a:xfrm>
            <a:off x="0" y="0"/>
            <a:ext cx="4968552" cy="5143500"/>
          </a:xfrm>
          <a:prstGeom prst="parallelogram">
            <a:avLst>
              <a:gd name="adj" fmla="val 5509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4932040" y="1923678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2"/>
          </p:nvPr>
        </p:nvSpPr>
        <p:spPr>
          <a:xfrm>
            <a:off x="4932040" y="2890262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0" name="Google Shape;110;p21" descr="E:\002-KIMS BUSINESS\007-02-Fullslidesppt-Contents\20161219\04-edu\owl-item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15616" y="987574"/>
            <a:ext cx="2653432" cy="27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Layout">
  <p:cSld name="End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0" y="3545954"/>
            <a:ext cx="9144000" cy="57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2"/>
          </p:nvPr>
        </p:nvSpPr>
        <p:spPr>
          <a:xfrm>
            <a:off x="-148" y="4160118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3203848" y="483518"/>
            <a:ext cx="2736304" cy="27363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3" descr="E:\002-KIMS BUSINESS\007-02-Fullslidesppt-Contents\20161219\04-edu\owl-item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383" y="930806"/>
            <a:ext cx="1657233" cy="1728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">
  <p:cSld name="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4876006"/>
            <a:ext cx="9144000" cy="2674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5" descr="E:\002-KIMS BUSINESS\007-02-Fullslidesppt-Contents\20161219\04-edu\owl-item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4224852"/>
            <a:ext cx="794544" cy="82856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s and Contents Layout">
  <p:cSld name="8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1225325" y="1276113"/>
            <a:ext cx="3816000" cy="3312000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6"/>
          <p:cNvSpPr>
            <a:spLocks noGrp="1"/>
          </p:cNvSpPr>
          <p:nvPr>
            <p:ph type="pic" idx="2"/>
          </p:nvPr>
        </p:nvSpPr>
        <p:spPr>
          <a:xfrm>
            <a:off x="727001" y="555526"/>
            <a:ext cx="3816424" cy="33120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">
  <p:cSld name="Agenda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 Slide Layout">
  <p:cSld name="1_End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971600" y="1779662"/>
            <a:ext cx="7272808" cy="2304256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3065165" y="633684"/>
            <a:ext cx="3456384" cy="57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3065017" y="1247848"/>
            <a:ext cx="3456384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/>
          <p:nvPr/>
        </p:nvSpPr>
        <p:spPr>
          <a:xfrm>
            <a:off x="1403648" y="997099"/>
            <a:ext cx="1584176" cy="1584176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8" descr="E:\002-KIMS BUSINESS\007-02-Fullslidesppt-Contents\20161219\04-edu\owl-item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6011" y="1288921"/>
            <a:ext cx="959451" cy="1000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Images and Contents Layout">
  <p:cSld name="5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5838356" y="0"/>
            <a:ext cx="330564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>
            <a:spLocks noGrp="1"/>
          </p:cNvSpPr>
          <p:nvPr>
            <p:ph type="pic" idx="2"/>
          </p:nvPr>
        </p:nvSpPr>
        <p:spPr>
          <a:xfrm>
            <a:off x="3305644" y="0"/>
            <a:ext cx="2532712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10"/>
          <p:cNvGrpSpPr/>
          <p:nvPr/>
        </p:nvGrpSpPr>
        <p:grpSpPr>
          <a:xfrm>
            <a:off x="4860032" y="915566"/>
            <a:ext cx="3312368" cy="3312368"/>
            <a:chOff x="5112060" y="1203598"/>
            <a:chExt cx="3312368" cy="3312368"/>
          </a:xfrm>
        </p:grpSpPr>
        <p:sp>
          <p:nvSpPr>
            <p:cNvPr id="42" name="Google Shape;42;p10"/>
            <p:cNvSpPr/>
            <p:nvPr/>
          </p:nvSpPr>
          <p:spPr>
            <a:xfrm>
              <a:off x="5184068" y="1275606"/>
              <a:ext cx="3168352" cy="3168352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5112060" y="1203598"/>
              <a:ext cx="3312368" cy="3312368"/>
            </a:xfrm>
            <a:prstGeom prst="ellipse">
              <a:avLst/>
            </a:prstGeom>
            <a:noFill/>
            <a:ln w="25400" cap="flat" cmpd="sng">
              <a:solidFill>
                <a:srgbClr val="3F3F3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10"/>
          <p:cNvSpPr/>
          <p:nvPr/>
        </p:nvSpPr>
        <p:spPr>
          <a:xfrm>
            <a:off x="0" y="0"/>
            <a:ext cx="4968552" cy="5143500"/>
          </a:xfrm>
          <a:prstGeom prst="parallelogram">
            <a:avLst>
              <a:gd name="adj" fmla="val 5509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932040" y="1923678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4932040" y="2890262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7" name="Google Shape;47;p10" descr="E:\002-KIMS BUSINESS\007-02-Fullslidesppt-Contents\20161219\04-edu\owl-item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15616" y="987574"/>
            <a:ext cx="2653432" cy="276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Images and Contents Layout">
  <p:cSld name="7_Images and Contents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>
            <a:spLocks noGrp="1"/>
          </p:cNvSpPr>
          <p:nvPr>
            <p:ph type="pic" idx="2"/>
          </p:nvPr>
        </p:nvSpPr>
        <p:spPr>
          <a:xfrm>
            <a:off x="0" y="1851672"/>
            <a:ext cx="2232000" cy="288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>
            <a:spLocks noGrp="1"/>
          </p:cNvSpPr>
          <p:nvPr>
            <p:ph type="pic" idx="3"/>
          </p:nvPr>
        </p:nvSpPr>
        <p:spPr>
          <a:xfrm>
            <a:off x="4608000" y="1851672"/>
            <a:ext cx="2232000" cy="288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>
            <a:spLocks noGrp="1"/>
          </p:cNvSpPr>
          <p:nvPr>
            <p:ph type="pic" idx="4"/>
          </p:nvPr>
        </p:nvSpPr>
        <p:spPr>
          <a:xfrm>
            <a:off x="6912000" y="1851672"/>
            <a:ext cx="2232000" cy="288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/>
          <p:nvPr/>
        </p:nvSpPr>
        <p:spPr>
          <a:xfrm>
            <a:off x="2304000" y="1851672"/>
            <a:ext cx="2232000" cy="2880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5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5qPez406S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on.gov.ua/u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h3o62S9Nx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9LjRdXho2E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buv.gov.u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buv.gov.ua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94NzCNo4O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3hLoaPVbEY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.ua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FR4MmASYzc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hyperlink" Target="http://enpuir.npu.edu.ua/?locale=uk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puir.npu.edu.ua/handle/123456789/207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E_yUOd1La0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kpp.npu.edu.ua/logopedia/arkhiv" TargetMode="Externa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mWRZcI-t7w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lib.iitta.gov.ua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lib.iitta.gov.ua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6E4RHFU4DY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ispukr.org.ua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ispukr.org.ua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ispukr.org.ua/index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hgpa.jimdo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dnpb.gov.ua/ua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aqce.com.ua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aqce.com.ua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biblhgpa.jimdo.com/" TargetMode="Externa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ZtZ3LG-hjU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iod.gov.ua/events.php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.ua/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OYZYWL1aIc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biblhgpa.jimdo.com/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467544" y="627534"/>
            <a:ext cx="4896544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СУЧАСНІ МЕТОДИ ПОШУКУ НАУКОВОЇ ІНФОРМАЦІЇ</a:t>
            </a:r>
            <a:endParaRPr sz="36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2"/>
          </p:nvPr>
        </p:nvSpPr>
        <p:spPr>
          <a:xfrm>
            <a:off x="395536" y="2798357"/>
            <a:ext cx="360040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ПРАКТИЧНІ РЕКОМЕНДАЦІЇ </a:t>
            </a:r>
            <a:endParaRPr dirty="0"/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ДЛЯ СТУДЕНТІВ ФАКУЛЬТЕТУ </a:t>
            </a:r>
            <a:endParaRPr dirty="0"/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ДОШКІЛЬНОЇ І СПЕЦІАЛЬНОЇ ОСВІТИ</a:t>
            </a:r>
            <a:endParaRPr dirty="0"/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ТА ІСТОРІЇ</a:t>
            </a:r>
            <a:endParaRPr sz="14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22"/>
          <p:cNvGrpSpPr/>
          <p:nvPr/>
        </p:nvGrpSpPr>
        <p:grpSpPr>
          <a:xfrm>
            <a:off x="175509" y="4203221"/>
            <a:ext cx="4040449" cy="603165"/>
            <a:chOff x="366455" y="3866644"/>
            <a:chExt cx="1398617" cy="363971"/>
          </a:xfrm>
        </p:grpSpPr>
        <p:sp>
          <p:nvSpPr>
            <p:cNvPr id="118" name="Google Shape;118;p22"/>
            <p:cNvSpPr/>
            <p:nvPr/>
          </p:nvSpPr>
          <p:spPr>
            <a:xfrm>
              <a:off x="417692" y="3870575"/>
              <a:ext cx="1296144" cy="36004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2"/>
            <p:cNvSpPr txBox="1"/>
            <p:nvPr/>
          </p:nvSpPr>
          <p:spPr>
            <a:xfrm>
              <a:off x="366455" y="3866644"/>
              <a:ext cx="1398617" cy="3528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Підготувала провідний бібліотекар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Н.П. Чернишенко </a:t>
              </a: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1"/>
          <p:cNvPicPr preferRelativeResize="0"/>
          <p:nvPr/>
        </p:nvPicPr>
        <p:blipFill rotWithShape="1">
          <a:blip r:embed="rId3">
            <a:alphaModFix/>
          </a:blip>
          <a:srcRect l="9395" t="12088" r="13194" b="10504"/>
          <a:stretch/>
        </p:blipFill>
        <p:spPr>
          <a:xfrm>
            <a:off x="179512" y="123478"/>
            <a:ext cx="8748464" cy="48991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214" name="Google Shape;214;p31"/>
          <p:cNvSpPr/>
          <p:nvPr/>
        </p:nvSpPr>
        <p:spPr>
          <a:xfrm>
            <a:off x="6475450" y="4466107"/>
            <a:ext cx="1210642" cy="44693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2915816" y="4356533"/>
            <a:ext cx="3528392" cy="66608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</a:blip>
          <a:srcRect l="12853" t="11915" r="15943" b="9948"/>
          <a:stretch/>
        </p:blipFill>
        <p:spPr>
          <a:xfrm>
            <a:off x="611560" y="123478"/>
            <a:ext cx="7992888" cy="49317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221" name="Google Shape;221;p32"/>
          <p:cNvSpPr/>
          <p:nvPr/>
        </p:nvSpPr>
        <p:spPr>
          <a:xfrm>
            <a:off x="3131840" y="1120180"/>
            <a:ext cx="1143000" cy="4572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2"/>
          <p:cNvSpPr/>
          <p:nvPr/>
        </p:nvSpPr>
        <p:spPr>
          <a:xfrm>
            <a:off x="3347864" y="4011910"/>
            <a:ext cx="1143000" cy="4572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2"/>
          <p:cNvSpPr/>
          <p:nvPr/>
        </p:nvSpPr>
        <p:spPr>
          <a:xfrm>
            <a:off x="4355976" y="1161317"/>
            <a:ext cx="1084815" cy="37492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2"/>
          <p:cNvSpPr/>
          <p:nvPr/>
        </p:nvSpPr>
        <p:spPr>
          <a:xfrm rot="1987662">
            <a:off x="4384923" y="4462143"/>
            <a:ext cx="1061931" cy="42178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3"/>
          <p:cNvPicPr preferRelativeResize="0"/>
          <p:nvPr/>
        </p:nvPicPr>
        <p:blipFill rotWithShape="1">
          <a:blip r:embed="rId3">
            <a:alphaModFix/>
          </a:blip>
          <a:srcRect l="10883" t="11756" r="17535" b="9624"/>
          <a:stretch/>
        </p:blipFill>
        <p:spPr>
          <a:xfrm>
            <a:off x="755576" y="123478"/>
            <a:ext cx="7632848" cy="49074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230" name="Google Shape;230;p33"/>
          <p:cNvSpPr/>
          <p:nvPr/>
        </p:nvSpPr>
        <p:spPr>
          <a:xfrm>
            <a:off x="1835696" y="627534"/>
            <a:ext cx="720080" cy="432048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3"/>
          <p:cNvSpPr/>
          <p:nvPr/>
        </p:nvSpPr>
        <p:spPr>
          <a:xfrm rot="1174125">
            <a:off x="2516210" y="966670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3"/>
          <p:cNvSpPr/>
          <p:nvPr/>
        </p:nvSpPr>
        <p:spPr>
          <a:xfrm>
            <a:off x="7196946" y="3507720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3"/>
          <p:cNvSpPr/>
          <p:nvPr/>
        </p:nvSpPr>
        <p:spPr>
          <a:xfrm>
            <a:off x="1331640" y="3405852"/>
            <a:ext cx="5256432" cy="53405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3"/>
          <p:cNvSpPr/>
          <p:nvPr/>
        </p:nvSpPr>
        <p:spPr>
          <a:xfrm>
            <a:off x="6588072" y="3335403"/>
            <a:ext cx="608874" cy="576186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4"/>
          <p:cNvPicPr preferRelativeResize="0"/>
          <p:nvPr/>
        </p:nvPicPr>
        <p:blipFill rotWithShape="1">
          <a:blip r:embed="rId3">
            <a:alphaModFix/>
          </a:blip>
          <a:srcRect l="16268" t="11862" r="23293" b="37018"/>
          <a:stretch/>
        </p:blipFill>
        <p:spPr>
          <a:xfrm>
            <a:off x="251520" y="483518"/>
            <a:ext cx="8712968" cy="4142978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241" name="Google Shape;241;p34"/>
          <p:cNvSpPr/>
          <p:nvPr/>
        </p:nvSpPr>
        <p:spPr>
          <a:xfrm>
            <a:off x="279090" y="3147814"/>
            <a:ext cx="1368152" cy="432048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4"/>
          <p:cNvSpPr/>
          <p:nvPr/>
        </p:nvSpPr>
        <p:spPr>
          <a:xfrm rot="5816454">
            <a:off x="355315" y="3827806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5" title="зведений каталог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300" y="0"/>
            <a:ext cx="6992000" cy="52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body" idx="1"/>
          </p:nvPr>
        </p:nvSpPr>
        <p:spPr>
          <a:xfrm>
            <a:off x="4967063" y="1635646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Офіційні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матеріали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6"/>
          <p:cNvSpPr txBox="1">
            <a:spLocks noGrp="1"/>
          </p:cNvSpPr>
          <p:nvPr>
            <p:ph type="body" idx="2"/>
          </p:nvPr>
        </p:nvSpPr>
        <p:spPr>
          <a:xfrm>
            <a:off x="4933662" y="4371950"/>
            <a:ext cx="3382753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ru-RU" sz="2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https://mon.gov.ua/ua</a:t>
            </a:r>
            <a:endParaRPr sz="2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6"/>
          <p:cNvSpPr txBox="1"/>
          <p:nvPr/>
        </p:nvSpPr>
        <p:spPr>
          <a:xfrm>
            <a:off x="4968686" y="3024944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ru-RU" sz="24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(Закони, Постанови,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ru-RU" sz="24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Накази)</a:t>
            </a:r>
            <a:endParaRPr sz="2400" b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7"/>
          <p:cNvPicPr preferRelativeResize="0"/>
          <p:nvPr/>
        </p:nvPicPr>
        <p:blipFill rotWithShape="1">
          <a:blip r:embed="rId3">
            <a:alphaModFix/>
          </a:blip>
          <a:srcRect l="4326" t="5179" r="4325" b="9380"/>
          <a:stretch/>
        </p:blipFill>
        <p:spPr>
          <a:xfrm>
            <a:off x="0" y="184915"/>
            <a:ext cx="9134324" cy="48033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260" name="Google Shape;260;p37"/>
          <p:cNvSpPr/>
          <p:nvPr/>
        </p:nvSpPr>
        <p:spPr>
          <a:xfrm>
            <a:off x="5965972" y="2355726"/>
            <a:ext cx="2376264" cy="79208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/>
          <p:nvPr/>
        </p:nvSpPr>
        <p:spPr>
          <a:xfrm>
            <a:off x="8343326" y="2586613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8"/>
          <p:cNvPicPr preferRelativeResize="0"/>
          <p:nvPr/>
        </p:nvPicPr>
        <p:blipFill rotWithShape="1">
          <a:blip r:embed="rId3">
            <a:alphaModFix/>
          </a:blip>
          <a:srcRect l="1962" t="7980" r="2750" b="10781"/>
          <a:stretch/>
        </p:blipFill>
        <p:spPr>
          <a:xfrm>
            <a:off x="0" y="339502"/>
            <a:ext cx="9163636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8"/>
          <p:cNvSpPr/>
          <p:nvPr/>
        </p:nvSpPr>
        <p:spPr>
          <a:xfrm>
            <a:off x="3923928" y="987574"/>
            <a:ext cx="1440160" cy="3600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8"/>
          <p:cNvSpPr/>
          <p:nvPr/>
        </p:nvSpPr>
        <p:spPr>
          <a:xfrm rot="-5400000">
            <a:off x="4247964" y="403198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9"/>
          <p:cNvPicPr preferRelativeResize="0"/>
          <p:nvPr/>
        </p:nvPicPr>
        <p:blipFill rotWithShape="1">
          <a:blip r:embed="rId3">
            <a:alphaModFix/>
          </a:blip>
          <a:srcRect l="11412" t="9381" r="14563" b="12181"/>
          <a:stretch/>
        </p:blipFill>
        <p:spPr>
          <a:xfrm>
            <a:off x="323528" y="56700"/>
            <a:ext cx="8406934" cy="500838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9"/>
          <p:cNvSpPr/>
          <p:nvPr/>
        </p:nvSpPr>
        <p:spPr>
          <a:xfrm>
            <a:off x="6156176" y="2643758"/>
            <a:ext cx="1224136" cy="33031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9"/>
          <p:cNvSpPr/>
          <p:nvPr/>
        </p:nvSpPr>
        <p:spPr>
          <a:xfrm>
            <a:off x="7380312" y="2643757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0" title="МОН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75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Як знайти потрібну інформацію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p23"/>
          <p:cNvGrpSpPr/>
          <p:nvPr/>
        </p:nvGrpSpPr>
        <p:grpSpPr>
          <a:xfrm>
            <a:off x="304729" y="1231477"/>
            <a:ext cx="1200917" cy="1200917"/>
            <a:chOff x="971599" y="2533402"/>
            <a:chExt cx="974451" cy="974451"/>
          </a:xfrm>
        </p:grpSpPr>
        <p:sp>
          <p:nvSpPr>
            <p:cNvPr id="126" name="Google Shape;126;p23"/>
            <p:cNvSpPr/>
            <p:nvPr/>
          </p:nvSpPr>
          <p:spPr>
            <a:xfrm>
              <a:off x="971599" y="2533402"/>
              <a:ext cx="974451" cy="974451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1106011" y="2667814"/>
              <a:ext cx="705626" cy="705626"/>
            </a:xfrm>
            <a:prstGeom prst="ellipse">
              <a:avLst/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128;p23"/>
          <p:cNvGrpSpPr/>
          <p:nvPr/>
        </p:nvGrpSpPr>
        <p:grpSpPr>
          <a:xfrm>
            <a:off x="663712" y="2968210"/>
            <a:ext cx="1058127" cy="1043700"/>
            <a:chOff x="971599" y="2533402"/>
            <a:chExt cx="974451" cy="974451"/>
          </a:xfrm>
        </p:grpSpPr>
        <p:sp>
          <p:nvSpPr>
            <p:cNvPr id="129" name="Google Shape;129;p23"/>
            <p:cNvSpPr/>
            <p:nvPr/>
          </p:nvSpPr>
          <p:spPr>
            <a:xfrm>
              <a:off x="971599" y="2533402"/>
              <a:ext cx="974451" cy="974451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1106011" y="2667814"/>
              <a:ext cx="705626" cy="705626"/>
            </a:xfrm>
            <a:prstGeom prst="ellipse">
              <a:avLst/>
            </a:prstGeom>
            <a:solidFill>
              <a:schemeClr val="accent2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23"/>
          <p:cNvGrpSpPr/>
          <p:nvPr/>
        </p:nvGrpSpPr>
        <p:grpSpPr>
          <a:xfrm>
            <a:off x="7902177" y="2636220"/>
            <a:ext cx="995281" cy="995281"/>
            <a:chOff x="971599" y="2533402"/>
            <a:chExt cx="974451" cy="974451"/>
          </a:xfrm>
        </p:grpSpPr>
        <p:sp>
          <p:nvSpPr>
            <p:cNvPr id="132" name="Google Shape;132;p23"/>
            <p:cNvSpPr/>
            <p:nvPr/>
          </p:nvSpPr>
          <p:spPr>
            <a:xfrm>
              <a:off x="971599" y="2533402"/>
              <a:ext cx="974451" cy="974451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1106011" y="2667814"/>
              <a:ext cx="705626" cy="705626"/>
            </a:xfrm>
            <a:prstGeom prst="ellipse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23"/>
          <p:cNvGrpSpPr/>
          <p:nvPr/>
        </p:nvGrpSpPr>
        <p:grpSpPr>
          <a:xfrm>
            <a:off x="7404537" y="973941"/>
            <a:ext cx="995281" cy="995281"/>
            <a:chOff x="971599" y="2533402"/>
            <a:chExt cx="974451" cy="974451"/>
          </a:xfrm>
        </p:grpSpPr>
        <p:sp>
          <p:nvSpPr>
            <p:cNvPr id="135" name="Google Shape;135;p23"/>
            <p:cNvSpPr/>
            <p:nvPr/>
          </p:nvSpPr>
          <p:spPr>
            <a:xfrm>
              <a:off x="971599" y="2533402"/>
              <a:ext cx="974451" cy="974451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1106011" y="2667814"/>
              <a:ext cx="705626" cy="705626"/>
            </a:xfrm>
            <a:prstGeom prst="ellipse">
              <a:avLst/>
            </a:prstGeom>
            <a:solidFill>
              <a:schemeClr val="accent3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p23"/>
          <p:cNvSpPr/>
          <p:nvPr/>
        </p:nvSpPr>
        <p:spPr>
          <a:xfrm rot="2700000">
            <a:off x="997131" y="3185090"/>
            <a:ext cx="337583" cy="491397"/>
          </a:xfrm>
          <a:custGeom>
            <a:avLst/>
            <a:gdLst/>
            <a:ahLst/>
            <a:cxnLst/>
            <a:rect l="l" t="t" r="r" b="b"/>
            <a:pathLst>
              <a:path w="2232248" h="4001999" extrusionOk="0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3"/>
          <p:cNvSpPr/>
          <p:nvPr/>
        </p:nvSpPr>
        <p:spPr>
          <a:xfrm>
            <a:off x="7690306" y="1312159"/>
            <a:ext cx="423741" cy="280406"/>
          </a:xfrm>
          <a:custGeom>
            <a:avLst/>
            <a:gdLst/>
            <a:ahLst/>
            <a:cxnLst/>
            <a:rect l="l" t="t" r="r" b="b"/>
            <a:pathLst>
              <a:path w="3239999" h="3032924" extrusionOk="0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3"/>
          <p:cNvSpPr/>
          <p:nvPr/>
        </p:nvSpPr>
        <p:spPr>
          <a:xfrm>
            <a:off x="698832" y="1573025"/>
            <a:ext cx="412709" cy="444152"/>
          </a:xfrm>
          <a:custGeom>
            <a:avLst/>
            <a:gdLst/>
            <a:ahLst/>
            <a:cxnLst/>
            <a:rect l="l" t="t" r="r" b="b"/>
            <a:pathLst>
              <a:path w="3228711" h="3210836" extrusionOk="0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3"/>
          <p:cNvSpPr/>
          <p:nvPr/>
        </p:nvSpPr>
        <p:spPr>
          <a:xfrm>
            <a:off x="8262533" y="2968210"/>
            <a:ext cx="360688" cy="323620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l="-568" t="21820" r="4183"/>
          <a:stretch/>
        </p:blipFill>
        <p:spPr>
          <a:xfrm>
            <a:off x="1459000" y="1086475"/>
            <a:ext cx="6080624" cy="369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1" title="МОН-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675" y="0"/>
            <a:ext cx="7792375" cy="584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"/>
          <p:cNvSpPr txBox="1">
            <a:spLocks noGrp="1"/>
          </p:cNvSpPr>
          <p:nvPr>
            <p:ph type="body" idx="1"/>
          </p:nvPr>
        </p:nvSpPr>
        <p:spPr>
          <a:xfrm>
            <a:off x="4933662" y="1995686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Бібліотека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імені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Вернадського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5216276" y="4293927"/>
            <a:ext cx="25998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http://www.nbuv.gov.ua/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2"/>
          <p:cNvSpPr txBox="1">
            <a:spLocks noGrp="1"/>
          </p:cNvSpPr>
          <p:nvPr>
            <p:ph type="body" idx="2"/>
          </p:nvPr>
        </p:nvSpPr>
        <p:spPr>
          <a:xfrm>
            <a:off x="4932040" y="2890262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3"/>
          <p:cNvPicPr preferRelativeResize="0"/>
          <p:nvPr/>
        </p:nvPicPr>
        <p:blipFill rotWithShape="1">
          <a:blip r:embed="rId3">
            <a:alphaModFix/>
          </a:blip>
          <a:srcRect l="7245" t="9380" r="9100" b="10781"/>
          <a:stretch/>
        </p:blipFill>
        <p:spPr>
          <a:xfrm>
            <a:off x="134630" y="123478"/>
            <a:ext cx="8991181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3"/>
          <p:cNvSpPr/>
          <p:nvPr/>
        </p:nvSpPr>
        <p:spPr>
          <a:xfrm>
            <a:off x="6228184" y="2211710"/>
            <a:ext cx="2592288" cy="122413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3"/>
          <p:cNvSpPr/>
          <p:nvPr/>
        </p:nvSpPr>
        <p:spPr>
          <a:xfrm rot="7986663">
            <a:off x="5647309" y="3528666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2988" t="7980" r="17712" b="13582"/>
          <a:stretch/>
        </p:blipFill>
        <p:spPr>
          <a:xfrm>
            <a:off x="493561" y="74387"/>
            <a:ext cx="7848872" cy="499473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4"/>
          <p:cNvSpPr txBox="1"/>
          <p:nvPr/>
        </p:nvSpPr>
        <p:spPr>
          <a:xfrm>
            <a:off x="6372200" y="339502"/>
            <a:ext cx="25998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http://www.nbuv.gov.ua/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4"/>
          <p:cNvSpPr/>
          <p:nvPr/>
        </p:nvSpPr>
        <p:spPr>
          <a:xfrm>
            <a:off x="3203848" y="4278802"/>
            <a:ext cx="1872208" cy="52519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4"/>
          <p:cNvSpPr/>
          <p:nvPr/>
        </p:nvSpPr>
        <p:spPr>
          <a:xfrm>
            <a:off x="5148064" y="4441313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5"/>
          <p:cNvPicPr preferRelativeResize="0"/>
          <p:nvPr/>
        </p:nvPicPr>
        <p:blipFill rotWithShape="1">
          <a:blip r:embed="rId3">
            <a:alphaModFix/>
          </a:blip>
          <a:srcRect l="9051" t="9381" r="13775" b="41595"/>
          <a:stretch/>
        </p:blipFill>
        <p:spPr>
          <a:xfrm>
            <a:off x="611560" y="64297"/>
            <a:ext cx="7056784" cy="252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5"/>
          <p:cNvPicPr preferRelativeResize="0"/>
          <p:nvPr/>
        </p:nvPicPr>
        <p:blipFill rotWithShape="1">
          <a:blip r:embed="rId4">
            <a:alphaModFix/>
          </a:blip>
          <a:srcRect l="9838" t="16384" r="30313" b="12181"/>
          <a:stretch/>
        </p:blipFill>
        <p:spPr>
          <a:xfrm>
            <a:off x="611561" y="2584579"/>
            <a:ext cx="4824536" cy="323751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5"/>
          <p:cNvSpPr/>
          <p:nvPr/>
        </p:nvSpPr>
        <p:spPr>
          <a:xfrm>
            <a:off x="1144182" y="3867894"/>
            <a:ext cx="3283801" cy="648072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45"/>
          <p:cNvPicPr preferRelativeResize="0"/>
          <p:nvPr/>
        </p:nvPicPr>
        <p:blipFill rotWithShape="1">
          <a:blip r:embed="rId5">
            <a:alphaModFix/>
          </a:blip>
          <a:srcRect l="34250" t="17786" r="35826" b="12181"/>
          <a:stretch/>
        </p:blipFill>
        <p:spPr>
          <a:xfrm>
            <a:off x="5724127" y="915566"/>
            <a:ext cx="3119387" cy="41044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316" name="Google Shape;316;p45"/>
          <p:cNvSpPr/>
          <p:nvPr/>
        </p:nvSpPr>
        <p:spPr>
          <a:xfrm>
            <a:off x="4455569" y="3939902"/>
            <a:ext cx="1093096" cy="39665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6" title="б-ка  імені Вернадського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450" y="-241750"/>
            <a:ext cx="7180325" cy="538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7"/>
          <p:cNvPicPr preferRelativeResize="0"/>
          <p:nvPr/>
        </p:nvPicPr>
        <p:blipFill rotWithShape="1">
          <a:blip r:embed="rId3">
            <a:alphaModFix/>
          </a:blip>
          <a:srcRect l="6688" t="9769" r="7476" b="12182"/>
          <a:stretch/>
        </p:blipFill>
        <p:spPr>
          <a:xfrm>
            <a:off x="28441" y="195486"/>
            <a:ext cx="9115559" cy="465998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7"/>
          <p:cNvSpPr/>
          <p:nvPr/>
        </p:nvSpPr>
        <p:spPr>
          <a:xfrm>
            <a:off x="6516216" y="1131590"/>
            <a:ext cx="1152128" cy="3600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7"/>
          <p:cNvSpPr/>
          <p:nvPr/>
        </p:nvSpPr>
        <p:spPr>
          <a:xfrm>
            <a:off x="7776356" y="4155926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8"/>
          <p:cNvPicPr preferRelativeResize="0"/>
          <p:nvPr/>
        </p:nvPicPr>
        <p:blipFill rotWithShape="1">
          <a:blip r:embed="rId3">
            <a:alphaModFix/>
          </a:blip>
          <a:srcRect l="4724" t="8404" r="7076" b="14560"/>
          <a:stretch/>
        </p:blipFill>
        <p:spPr>
          <a:xfrm>
            <a:off x="107504" y="411510"/>
            <a:ext cx="8944703" cy="439248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8"/>
          <p:cNvSpPr/>
          <p:nvPr/>
        </p:nvSpPr>
        <p:spPr>
          <a:xfrm>
            <a:off x="2771800" y="3363838"/>
            <a:ext cx="2232248" cy="50405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8"/>
          <p:cNvSpPr/>
          <p:nvPr/>
        </p:nvSpPr>
        <p:spPr>
          <a:xfrm>
            <a:off x="5076056" y="3450709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9" title="Верн-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900" y="0"/>
            <a:ext cx="7768825" cy="582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0"/>
          <p:cNvSpPr txBox="1">
            <a:spLocks noGrp="1"/>
          </p:cNvSpPr>
          <p:nvPr>
            <p:ph type="body" idx="1"/>
          </p:nvPr>
        </p:nvSpPr>
        <p:spPr>
          <a:xfrm>
            <a:off x="4933663" y="2139702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Наукова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періодика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0"/>
          <p:cNvSpPr txBox="1">
            <a:spLocks noGrp="1"/>
          </p:cNvSpPr>
          <p:nvPr>
            <p:ph type="body" idx="2"/>
          </p:nvPr>
        </p:nvSpPr>
        <p:spPr>
          <a:xfrm>
            <a:off x="4933662" y="4371950"/>
            <a:ext cx="3382753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ru-RU" sz="2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http://journals.uran.ua/index</a:t>
            </a:r>
            <a:endParaRPr sz="2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/>
        </p:nvSpPr>
        <p:spPr>
          <a:xfrm>
            <a:off x="1043608" y="3939901"/>
            <a:ext cx="3600400" cy="504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Коносуке Мацусіта 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3995936" y="915566"/>
            <a:ext cx="5040560" cy="194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Ви можете вважати, що це 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притаманно людині – 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шукати інформацію, </a:t>
            </a:r>
            <a:b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насправді,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це інформація тягнеться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до відповідної людини.</a:t>
            </a:r>
            <a:b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/ Коносуке Мацусіта /</a:t>
            </a:r>
            <a:br>
              <a:rPr lang="ru-R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4860032" y="3795886"/>
            <a:ext cx="424610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4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японський бізнесмен, засновник </a:t>
            </a: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4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Matsushita Electric, що відома своєю </a:t>
            </a:r>
            <a:endParaRPr/>
          </a:p>
          <a:p>
            <a:pPr marL="324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побутовою електронною технікою </a:t>
            </a: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4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під брендами Panasonic, Technics, National. </a:t>
            </a: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715" r="12715"/>
          <a:stretch/>
        </p:blipFill>
        <p:spPr>
          <a:xfrm>
            <a:off x="648477" y="627901"/>
            <a:ext cx="3816424" cy="33120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1"/>
          <p:cNvPicPr preferRelativeResize="0"/>
          <p:nvPr/>
        </p:nvPicPr>
        <p:blipFill rotWithShape="1">
          <a:blip r:embed="rId3">
            <a:alphaModFix/>
          </a:blip>
          <a:srcRect l="3538" t="5178" r="3538" b="6578"/>
          <a:stretch/>
        </p:blipFill>
        <p:spPr>
          <a:xfrm>
            <a:off x="107504" y="195486"/>
            <a:ext cx="8928992" cy="47671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352" name="Google Shape;352;p51"/>
          <p:cNvSpPr/>
          <p:nvPr/>
        </p:nvSpPr>
        <p:spPr>
          <a:xfrm>
            <a:off x="5868145" y="3435846"/>
            <a:ext cx="2189944" cy="57606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1"/>
          <p:cNvSpPr/>
          <p:nvPr/>
        </p:nvSpPr>
        <p:spPr>
          <a:xfrm>
            <a:off x="8058089" y="3481562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2"/>
          <p:cNvPicPr preferRelativeResize="0"/>
          <p:nvPr/>
        </p:nvPicPr>
        <p:blipFill rotWithShape="1">
          <a:blip r:embed="rId3">
            <a:alphaModFix/>
          </a:blip>
          <a:srcRect l="1963" t="5178" r="1963" b="6579"/>
          <a:stretch/>
        </p:blipFill>
        <p:spPr>
          <a:xfrm>
            <a:off x="179512" y="303493"/>
            <a:ext cx="8784975" cy="45365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359" name="Google Shape;359;p52"/>
          <p:cNvSpPr/>
          <p:nvPr/>
        </p:nvSpPr>
        <p:spPr>
          <a:xfrm rot="5400000">
            <a:off x="8253591" y="1594502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3"/>
          <p:cNvPicPr preferRelativeResize="0"/>
          <p:nvPr/>
        </p:nvPicPr>
        <p:blipFill rotWithShape="1">
          <a:blip r:embed="rId3">
            <a:alphaModFix/>
          </a:blip>
          <a:srcRect l="7476" t="9381" r="7476" b="6578"/>
          <a:stretch/>
        </p:blipFill>
        <p:spPr>
          <a:xfrm>
            <a:off x="323528" y="339502"/>
            <a:ext cx="8352928" cy="464051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365" name="Google Shape;365;p53"/>
          <p:cNvSpPr/>
          <p:nvPr/>
        </p:nvSpPr>
        <p:spPr>
          <a:xfrm>
            <a:off x="467544" y="3219822"/>
            <a:ext cx="6192688" cy="50405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3"/>
          <p:cNvSpPr/>
          <p:nvPr/>
        </p:nvSpPr>
        <p:spPr>
          <a:xfrm rot="7646803">
            <a:off x="5195786" y="3681528"/>
            <a:ext cx="906400" cy="3863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4"/>
          <p:cNvPicPr preferRelativeResize="0"/>
          <p:nvPr/>
        </p:nvPicPr>
        <p:blipFill rotWithShape="1">
          <a:blip r:embed="rId3">
            <a:alphaModFix/>
          </a:blip>
          <a:srcRect l="1963" t="3778" r="24801" b="7979"/>
          <a:stretch/>
        </p:blipFill>
        <p:spPr>
          <a:xfrm>
            <a:off x="127025" y="190894"/>
            <a:ext cx="6975379" cy="47252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grpSp>
        <p:nvGrpSpPr>
          <p:cNvPr id="372" name="Google Shape;372;p54"/>
          <p:cNvGrpSpPr/>
          <p:nvPr/>
        </p:nvGrpSpPr>
        <p:grpSpPr>
          <a:xfrm>
            <a:off x="6078541" y="1550453"/>
            <a:ext cx="2564473" cy="2605692"/>
            <a:chOff x="5076056" y="1563638"/>
            <a:chExt cx="3060000" cy="3060000"/>
          </a:xfrm>
        </p:grpSpPr>
        <p:sp>
          <p:nvSpPr>
            <p:cNvPr id="373" name="Google Shape;373;p54"/>
            <p:cNvSpPr/>
            <p:nvPr/>
          </p:nvSpPr>
          <p:spPr>
            <a:xfrm>
              <a:off x="5076056" y="1563638"/>
              <a:ext cx="3060000" cy="3060000"/>
            </a:xfrm>
            <a:prstGeom prst="donut">
              <a:avLst>
                <a:gd name="adj" fmla="val 84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15A1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5526056" y="2013638"/>
              <a:ext cx="2160000" cy="2160000"/>
            </a:xfrm>
            <a:prstGeom prst="donut">
              <a:avLst>
                <a:gd name="adj" fmla="val 12941"/>
              </a:avLst>
            </a:prstGeom>
            <a:solidFill>
              <a:srgbClr val="9C43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15A1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5976056" y="2463638"/>
              <a:ext cx="1260000" cy="1260000"/>
            </a:xfrm>
            <a:prstGeom prst="donut">
              <a:avLst>
                <a:gd name="adj" fmla="val 1951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15A1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6426056" y="2913638"/>
              <a:ext cx="360000" cy="360000"/>
            </a:xfrm>
            <a:prstGeom prst="ellipse">
              <a:avLst/>
            </a:prstGeom>
            <a:solidFill>
              <a:srgbClr val="9C43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15A1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54"/>
          <p:cNvGrpSpPr/>
          <p:nvPr/>
        </p:nvGrpSpPr>
        <p:grpSpPr>
          <a:xfrm rot="2735218">
            <a:off x="8019059" y="809423"/>
            <a:ext cx="421380" cy="2432551"/>
            <a:chOff x="3233928" y="1334771"/>
            <a:chExt cx="361471" cy="2086707"/>
          </a:xfrm>
        </p:grpSpPr>
        <p:sp>
          <p:nvSpPr>
            <p:cNvPr id="378" name="Google Shape;378;p54"/>
            <p:cNvSpPr/>
            <p:nvPr/>
          </p:nvSpPr>
          <p:spPr>
            <a:xfrm rot="-5400000">
              <a:off x="2485786" y="2376930"/>
              <a:ext cx="1857841" cy="231256"/>
            </a:xfrm>
            <a:prstGeom prst="leftArrow">
              <a:avLst>
                <a:gd name="adj1" fmla="val 50000"/>
                <a:gd name="adj2" fmla="val 120651"/>
              </a:avLst>
            </a:prstGeom>
            <a:solidFill>
              <a:srgbClr val="3F3F3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 rot="5400000">
              <a:off x="3258072" y="1660044"/>
              <a:ext cx="316710" cy="357945"/>
            </a:xfrm>
            <a:prstGeom prst="chevron">
              <a:avLst>
                <a:gd name="adj" fmla="val 6095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 rot="5400000">
              <a:off x="3256309" y="1487099"/>
              <a:ext cx="316710" cy="357945"/>
            </a:xfrm>
            <a:prstGeom prst="chevron">
              <a:avLst>
                <a:gd name="adj" fmla="val 60957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 rot="5400000">
              <a:off x="3254546" y="1314154"/>
              <a:ext cx="316710" cy="357945"/>
            </a:xfrm>
            <a:prstGeom prst="chevron">
              <a:avLst>
                <a:gd name="adj" fmla="val 60957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 rot="5400000">
              <a:off x="3254947" y="1837978"/>
              <a:ext cx="316710" cy="357945"/>
            </a:xfrm>
            <a:prstGeom prst="chevron">
              <a:avLst>
                <a:gd name="adj" fmla="val 609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5"/>
          <p:cNvPicPr preferRelativeResize="0"/>
          <p:nvPr/>
        </p:nvPicPr>
        <p:blipFill rotWithShape="1">
          <a:blip r:embed="rId3">
            <a:alphaModFix/>
          </a:blip>
          <a:srcRect l="5114" t="10781" r="26374" b="6580"/>
          <a:stretch/>
        </p:blipFill>
        <p:spPr>
          <a:xfrm>
            <a:off x="42006" y="195486"/>
            <a:ext cx="7025347" cy="47643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55"/>
          <p:cNvGrpSpPr/>
          <p:nvPr/>
        </p:nvGrpSpPr>
        <p:grpSpPr>
          <a:xfrm>
            <a:off x="6078541" y="1550453"/>
            <a:ext cx="2564473" cy="2605692"/>
            <a:chOff x="5076056" y="1563638"/>
            <a:chExt cx="3060000" cy="3060000"/>
          </a:xfrm>
        </p:grpSpPr>
        <p:sp>
          <p:nvSpPr>
            <p:cNvPr id="389" name="Google Shape;389;p55"/>
            <p:cNvSpPr/>
            <p:nvPr/>
          </p:nvSpPr>
          <p:spPr>
            <a:xfrm>
              <a:off x="5076056" y="1563638"/>
              <a:ext cx="3060000" cy="3060000"/>
            </a:xfrm>
            <a:prstGeom prst="donut">
              <a:avLst>
                <a:gd name="adj" fmla="val 84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15A1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5"/>
            <p:cNvSpPr/>
            <p:nvPr/>
          </p:nvSpPr>
          <p:spPr>
            <a:xfrm>
              <a:off x="5526056" y="2013638"/>
              <a:ext cx="2160000" cy="2160000"/>
            </a:xfrm>
            <a:prstGeom prst="donut">
              <a:avLst>
                <a:gd name="adj" fmla="val 12941"/>
              </a:avLst>
            </a:prstGeom>
            <a:solidFill>
              <a:srgbClr val="9C43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15A1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5"/>
            <p:cNvSpPr/>
            <p:nvPr/>
          </p:nvSpPr>
          <p:spPr>
            <a:xfrm>
              <a:off x="5976056" y="2463638"/>
              <a:ext cx="1260000" cy="1260000"/>
            </a:xfrm>
            <a:prstGeom prst="donut">
              <a:avLst>
                <a:gd name="adj" fmla="val 1951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15A1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5"/>
            <p:cNvSpPr/>
            <p:nvPr/>
          </p:nvSpPr>
          <p:spPr>
            <a:xfrm>
              <a:off x="6426056" y="2913638"/>
              <a:ext cx="360000" cy="360000"/>
            </a:xfrm>
            <a:prstGeom prst="ellipse">
              <a:avLst/>
            </a:prstGeom>
            <a:solidFill>
              <a:srgbClr val="9C43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15A1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3" name="Google Shape;393;p55"/>
          <p:cNvGrpSpPr/>
          <p:nvPr/>
        </p:nvGrpSpPr>
        <p:grpSpPr>
          <a:xfrm rot="2735218">
            <a:off x="8019059" y="809423"/>
            <a:ext cx="421380" cy="2432551"/>
            <a:chOff x="3233928" y="1334771"/>
            <a:chExt cx="361471" cy="2086707"/>
          </a:xfrm>
        </p:grpSpPr>
        <p:sp>
          <p:nvSpPr>
            <p:cNvPr id="394" name="Google Shape;394;p55"/>
            <p:cNvSpPr/>
            <p:nvPr/>
          </p:nvSpPr>
          <p:spPr>
            <a:xfrm rot="-5400000">
              <a:off x="2485786" y="2376930"/>
              <a:ext cx="1857841" cy="231256"/>
            </a:xfrm>
            <a:prstGeom prst="leftArrow">
              <a:avLst>
                <a:gd name="adj1" fmla="val 50000"/>
                <a:gd name="adj2" fmla="val 120651"/>
              </a:avLst>
            </a:prstGeom>
            <a:solidFill>
              <a:srgbClr val="3F3F3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5"/>
            <p:cNvSpPr/>
            <p:nvPr/>
          </p:nvSpPr>
          <p:spPr>
            <a:xfrm rot="5400000">
              <a:off x="3258072" y="1660044"/>
              <a:ext cx="316710" cy="357945"/>
            </a:xfrm>
            <a:prstGeom prst="chevron">
              <a:avLst>
                <a:gd name="adj" fmla="val 6095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5"/>
            <p:cNvSpPr/>
            <p:nvPr/>
          </p:nvSpPr>
          <p:spPr>
            <a:xfrm rot="5400000">
              <a:off x="3256309" y="1487099"/>
              <a:ext cx="316710" cy="357945"/>
            </a:xfrm>
            <a:prstGeom prst="chevron">
              <a:avLst>
                <a:gd name="adj" fmla="val 60957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5"/>
            <p:cNvSpPr/>
            <p:nvPr/>
          </p:nvSpPr>
          <p:spPr>
            <a:xfrm rot="5400000">
              <a:off x="3254546" y="1314154"/>
              <a:ext cx="316710" cy="357945"/>
            </a:xfrm>
            <a:prstGeom prst="chevron">
              <a:avLst>
                <a:gd name="adj" fmla="val 60957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5"/>
            <p:cNvSpPr/>
            <p:nvPr/>
          </p:nvSpPr>
          <p:spPr>
            <a:xfrm rot="5400000">
              <a:off x="3254947" y="1837978"/>
              <a:ext cx="316710" cy="357945"/>
            </a:xfrm>
            <a:prstGeom prst="chevron">
              <a:avLst>
                <a:gd name="adj" fmla="val 609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" name="Google Shape;399;p55"/>
          <p:cNvSpPr/>
          <p:nvPr/>
        </p:nvSpPr>
        <p:spPr>
          <a:xfrm>
            <a:off x="7085557" y="962381"/>
            <a:ext cx="906400" cy="3863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5"/>
          <p:cNvSpPr/>
          <p:nvPr/>
        </p:nvSpPr>
        <p:spPr>
          <a:xfrm>
            <a:off x="6078541" y="1012890"/>
            <a:ext cx="937201" cy="32545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6" title="ел б-ка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300" y="0"/>
            <a:ext cx="7250950" cy="54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7"/>
          <p:cNvSpPr txBox="1">
            <a:spLocks noGrp="1"/>
          </p:cNvSpPr>
          <p:nvPr>
            <p:ph type="body" idx="1"/>
          </p:nvPr>
        </p:nvSpPr>
        <p:spPr>
          <a:xfrm>
            <a:off x="4933663" y="2139702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Репозитарії</a:t>
            </a:r>
            <a:endParaRPr sz="3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та 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Електронні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бібліотеки</a:t>
            </a:r>
            <a:endParaRPr sz="3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7"/>
          <p:cNvSpPr txBox="1">
            <a:spLocks noGrp="1"/>
          </p:cNvSpPr>
          <p:nvPr>
            <p:ph type="body" idx="2"/>
          </p:nvPr>
        </p:nvSpPr>
        <p:spPr>
          <a:xfrm>
            <a:off x="4903374" y="4371950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58"/>
          <p:cNvPicPr preferRelativeResize="0"/>
          <p:nvPr/>
        </p:nvPicPr>
        <p:blipFill rotWithShape="1">
          <a:blip r:embed="rId3">
            <a:alphaModFix/>
          </a:blip>
          <a:srcRect l="724" t="9571" r="4442" b="6684"/>
          <a:stretch/>
        </p:blipFill>
        <p:spPr>
          <a:xfrm>
            <a:off x="394647" y="701899"/>
            <a:ext cx="8134848" cy="435119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8"/>
          <p:cNvSpPr/>
          <p:nvPr/>
        </p:nvSpPr>
        <p:spPr>
          <a:xfrm>
            <a:off x="395536" y="13218"/>
            <a:ext cx="864096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Національний педагогічний університет імені М.П. Драгоманова</a:t>
            </a:r>
            <a:endParaRPr sz="20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Репозитарій Наукової бібліотеки</a:t>
            </a:r>
            <a:endParaRPr sz="20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58"/>
          <p:cNvPicPr preferRelativeResize="0"/>
          <p:nvPr/>
        </p:nvPicPr>
        <p:blipFill rotWithShape="1">
          <a:blip r:embed="rId5">
            <a:alphaModFix/>
          </a:blip>
          <a:srcRect l="2103" t="29595" r="3261" b="13072"/>
          <a:stretch/>
        </p:blipFill>
        <p:spPr>
          <a:xfrm>
            <a:off x="394647" y="2366622"/>
            <a:ext cx="8134848" cy="277079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8"/>
          <p:cNvSpPr/>
          <p:nvPr/>
        </p:nvSpPr>
        <p:spPr>
          <a:xfrm>
            <a:off x="2195736" y="3867894"/>
            <a:ext cx="4176464" cy="18788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8"/>
          <p:cNvSpPr/>
          <p:nvPr/>
        </p:nvSpPr>
        <p:spPr>
          <a:xfrm>
            <a:off x="6472439" y="3719520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9"/>
          <p:cNvSpPr txBox="1">
            <a:spLocks noGrp="1"/>
          </p:cNvSpPr>
          <p:nvPr>
            <p:ph type="body" idx="1"/>
          </p:nvPr>
        </p:nvSpPr>
        <p:spPr>
          <a:xfrm>
            <a:off x="25933" y="161755"/>
            <a:ext cx="9036496" cy="57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ru-RU" sz="3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Науковий часопис Національного педагогічного </a:t>
            </a:r>
            <a:endParaRPr/>
          </a:p>
          <a:p>
            <a:pPr marL="0" marR="0" lvl="0" indent="0" algn="ctr" rtl="0">
              <a:lnSpc>
                <a:spcPct val="73333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ru-RU" sz="3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університету імені М.П. Драгоманова</a:t>
            </a:r>
            <a:endParaRPr sz="3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9"/>
          <p:cNvSpPr txBox="1"/>
          <p:nvPr/>
        </p:nvSpPr>
        <p:spPr>
          <a:xfrm>
            <a:off x="1115616" y="2613298"/>
            <a:ext cx="583459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Дослідження у зазначених галузях охоплюють проблеми 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навчання, виховання, освіти, соціалізації, реабілітації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осіб з порушеннями психічного та (або) фізичного розвитку різних вікових категорій – від раннього дитинства 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 періодів після шкільного професійного навчання та 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самостійної трудової діяльності у дорослому віці.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9"/>
          <p:cNvSpPr/>
          <p:nvPr/>
        </p:nvSpPr>
        <p:spPr>
          <a:xfrm>
            <a:off x="3059832" y="844990"/>
            <a:ext cx="59766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Серія 19. </a:t>
            </a:r>
            <a:endParaRPr sz="18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КОРЕКЦІЙНА ПЕДАГОГІКА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ТА СПЕЦІАЛЬНА ПСИХОЛОГІЯ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9"/>
          <p:cNvSpPr txBox="1"/>
          <p:nvPr/>
        </p:nvSpPr>
        <p:spPr>
          <a:xfrm>
            <a:off x="3040173" y="1978300"/>
            <a:ext cx="453650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 статтях розглядаються актуальні проблеми наукових досліджень у галузі корекційної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педагогіки та спеціальної психології.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59"/>
          <p:cNvPicPr preferRelativeResize="0"/>
          <p:nvPr/>
        </p:nvPicPr>
        <p:blipFill rotWithShape="1">
          <a:blip r:embed="rId4">
            <a:alphaModFix/>
          </a:blip>
          <a:srcRect l="1714" t="1000" r="1200"/>
          <a:stretch/>
        </p:blipFill>
        <p:spPr>
          <a:xfrm>
            <a:off x="7099118" y="2347632"/>
            <a:ext cx="1937378" cy="26207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430" name="Google Shape;430;p59"/>
          <p:cNvSpPr/>
          <p:nvPr/>
        </p:nvSpPr>
        <p:spPr>
          <a:xfrm>
            <a:off x="4211960" y="4566272"/>
            <a:ext cx="2738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видається з 2004 року</a:t>
            </a:r>
            <a:endParaRPr sz="18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9"/>
          <p:cNvSpPr/>
          <p:nvPr/>
        </p:nvSpPr>
        <p:spPr>
          <a:xfrm>
            <a:off x="6461006" y="910343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0"/>
          <p:cNvPicPr preferRelativeResize="0"/>
          <p:nvPr/>
        </p:nvPicPr>
        <p:blipFill rotWithShape="1">
          <a:blip r:embed="rId3">
            <a:alphaModFix/>
          </a:blip>
          <a:srcRect l="10891" t="8805" r="5940" b="6665"/>
          <a:stretch/>
        </p:blipFill>
        <p:spPr>
          <a:xfrm>
            <a:off x="395536" y="267494"/>
            <a:ext cx="8352928" cy="477310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0"/>
          <p:cNvSpPr/>
          <p:nvPr/>
        </p:nvSpPr>
        <p:spPr>
          <a:xfrm>
            <a:off x="1763688" y="2211710"/>
            <a:ext cx="792088" cy="288032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60"/>
          <p:cNvSpPr/>
          <p:nvPr/>
        </p:nvSpPr>
        <p:spPr>
          <a:xfrm>
            <a:off x="2699792" y="2162560"/>
            <a:ext cx="906400" cy="3863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/>
          <p:nvPr/>
        </p:nvSpPr>
        <p:spPr>
          <a:xfrm>
            <a:off x="0" y="0"/>
            <a:ext cx="1547664" cy="51435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539552" y="267494"/>
            <a:ext cx="7877447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Загальний порядок опрацювання 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літературних джерел 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5" descr="E:\002-KIMS BUSINESS\007-02-Fullslidesppt-Contents\20161219\04-edu\owl-item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17136" y="2582788"/>
            <a:ext cx="2317040" cy="24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/>
          <p:nvPr/>
        </p:nvSpPr>
        <p:spPr>
          <a:xfrm rot="10800000">
            <a:off x="8513376" y="0"/>
            <a:ext cx="627216" cy="199568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5"/>
          <p:cNvSpPr/>
          <p:nvPr/>
        </p:nvSpPr>
        <p:spPr>
          <a:xfrm>
            <a:off x="2872383" y="1309514"/>
            <a:ext cx="5544616" cy="648073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5"/>
          <p:cNvSpPr/>
          <p:nvPr/>
        </p:nvSpPr>
        <p:spPr>
          <a:xfrm>
            <a:off x="2872383" y="2173610"/>
            <a:ext cx="5544616" cy="648073"/>
          </a:xfrm>
          <a:prstGeom prst="rect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5"/>
          <p:cNvSpPr/>
          <p:nvPr/>
        </p:nvSpPr>
        <p:spPr>
          <a:xfrm>
            <a:off x="2872383" y="3037706"/>
            <a:ext cx="5544616" cy="648073"/>
          </a:xfrm>
          <a:prstGeom prst="rect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5"/>
          <p:cNvSpPr/>
          <p:nvPr/>
        </p:nvSpPr>
        <p:spPr>
          <a:xfrm>
            <a:off x="2872383" y="3901802"/>
            <a:ext cx="5544616" cy="648073"/>
          </a:xfrm>
          <a:prstGeom prst="rect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5"/>
          <p:cNvSpPr/>
          <p:nvPr/>
        </p:nvSpPr>
        <p:spPr>
          <a:xfrm rot="5400000">
            <a:off x="2876997" y="1306005"/>
            <a:ext cx="653380" cy="65338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5"/>
          <p:cNvSpPr/>
          <p:nvPr/>
        </p:nvSpPr>
        <p:spPr>
          <a:xfrm rot="5400000">
            <a:off x="2872383" y="2168303"/>
            <a:ext cx="653380" cy="65338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5"/>
          <p:cNvSpPr/>
          <p:nvPr/>
        </p:nvSpPr>
        <p:spPr>
          <a:xfrm rot="5400000">
            <a:off x="2867769" y="3030601"/>
            <a:ext cx="653380" cy="653380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/>
          <p:nvPr/>
        </p:nvSpPr>
        <p:spPr>
          <a:xfrm rot="5400000">
            <a:off x="2863155" y="3892899"/>
            <a:ext cx="653380" cy="653380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2834283" y="1275606"/>
            <a:ext cx="4287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2834283" y="2129135"/>
            <a:ext cx="4287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2834283" y="3001714"/>
            <a:ext cx="4287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2834283" y="3874293"/>
            <a:ext cx="4287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3559944" y="1331910"/>
            <a:ext cx="48485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вивчення літературних джерел з фондів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бібліотеки та кафедр академії;</a:t>
            </a:r>
            <a:endParaRPr sz="1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3559944" y="2252767"/>
            <a:ext cx="469399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вивчення фондів інших бібліотек </a:t>
            </a:r>
            <a:endParaRPr sz="16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за систематичними каталогами; </a:t>
            </a:r>
            <a:endParaRPr sz="16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3559944" y="3112672"/>
            <a:ext cx="469399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користування послугами бібліотек з мережі Internet; </a:t>
            </a:r>
            <a:endParaRPr sz="1600" b="1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3582743" y="4050312"/>
            <a:ext cx="46939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інші джерела за порадою керівника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61"/>
          <p:cNvPicPr preferRelativeResize="0"/>
          <p:nvPr/>
        </p:nvPicPr>
        <p:blipFill rotWithShape="1">
          <a:blip r:embed="rId3">
            <a:alphaModFix/>
          </a:blip>
          <a:srcRect t="10820" r="2726" b="5051"/>
          <a:stretch/>
        </p:blipFill>
        <p:spPr>
          <a:xfrm>
            <a:off x="14541" y="321875"/>
            <a:ext cx="9160184" cy="445403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1"/>
          <p:cNvSpPr/>
          <p:nvPr/>
        </p:nvSpPr>
        <p:spPr>
          <a:xfrm>
            <a:off x="1979712" y="2113410"/>
            <a:ext cx="4752528" cy="37918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61"/>
          <p:cNvSpPr/>
          <p:nvPr/>
        </p:nvSpPr>
        <p:spPr>
          <a:xfrm>
            <a:off x="6804248" y="2113410"/>
            <a:ext cx="906400" cy="3863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62"/>
          <p:cNvPicPr preferRelativeResize="0"/>
          <p:nvPr/>
        </p:nvPicPr>
        <p:blipFill rotWithShape="1">
          <a:blip r:embed="rId3">
            <a:alphaModFix/>
          </a:blip>
          <a:srcRect l="26995" t="8285" r="27062" b="8568"/>
          <a:stretch/>
        </p:blipFill>
        <p:spPr>
          <a:xfrm>
            <a:off x="63414" y="13574"/>
            <a:ext cx="5041479" cy="5129926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2"/>
          <p:cNvSpPr/>
          <p:nvPr/>
        </p:nvSpPr>
        <p:spPr>
          <a:xfrm>
            <a:off x="1006606" y="4585211"/>
            <a:ext cx="3565394" cy="29079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62"/>
          <p:cNvPicPr preferRelativeResize="0"/>
          <p:nvPr/>
        </p:nvPicPr>
        <p:blipFill rotWithShape="1">
          <a:blip r:embed="rId4">
            <a:alphaModFix/>
          </a:blip>
          <a:srcRect l="35525" t="16700" r="36363" b="11240"/>
          <a:stretch/>
        </p:blipFill>
        <p:spPr>
          <a:xfrm>
            <a:off x="5580112" y="162779"/>
            <a:ext cx="3352480" cy="483151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2"/>
          <p:cNvSpPr/>
          <p:nvPr/>
        </p:nvSpPr>
        <p:spPr>
          <a:xfrm>
            <a:off x="4647921" y="4488293"/>
            <a:ext cx="867271" cy="48463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63" title="Драгоманова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750" y="0"/>
            <a:ext cx="7439250" cy="55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64"/>
          <p:cNvPicPr preferRelativeResize="0"/>
          <p:nvPr/>
        </p:nvPicPr>
        <p:blipFill rotWithShape="1">
          <a:blip r:embed="rId3">
            <a:alphaModFix/>
          </a:blip>
          <a:srcRect l="15255" t="13100" r="16145" b="11703"/>
          <a:stretch/>
        </p:blipFill>
        <p:spPr>
          <a:xfrm>
            <a:off x="74766" y="123478"/>
            <a:ext cx="7560840" cy="4659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4" descr="E:\002-KIMS BUSINESS\007-02-Fullslidesppt-Contents\20161219\04-edu\owl-item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3030" y="3507854"/>
            <a:ext cx="1512168" cy="163564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4"/>
          <p:cNvSpPr/>
          <p:nvPr/>
        </p:nvSpPr>
        <p:spPr>
          <a:xfrm>
            <a:off x="1979712" y="3723878"/>
            <a:ext cx="1152128" cy="43204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64"/>
          <p:cNvSpPr/>
          <p:nvPr/>
        </p:nvSpPr>
        <p:spPr>
          <a:xfrm>
            <a:off x="3161586" y="3723878"/>
            <a:ext cx="906400" cy="3863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4"/>
          <p:cNvSpPr/>
          <p:nvPr/>
        </p:nvSpPr>
        <p:spPr>
          <a:xfrm>
            <a:off x="1331640" y="1275606"/>
            <a:ext cx="48965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http://www.ikpp.npu.edu.ua/logopedia/arkhiv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5"/>
          <p:cNvSpPr>
            <a:spLocks noGrp="1"/>
          </p:cNvSpPr>
          <p:nvPr>
            <p:ph type="pic" idx="2"/>
          </p:nvPr>
        </p:nvSpPr>
        <p:spPr>
          <a:xfrm>
            <a:off x="3305644" y="0"/>
            <a:ext cx="2532712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2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3" name="Google Shape;473;p65" title="Логопедия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788" y="-130075"/>
            <a:ext cx="7380425" cy="553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6"/>
          <p:cNvSpPr txBox="1">
            <a:spLocks noGrp="1"/>
          </p:cNvSpPr>
          <p:nvPr>
            <p:ph type="body" idx="1"/>
          </p:nvPr>
        </p:nvSpPr>
        <p:spPr>
          <a:xfrm>
            <a:off x="4929270" y="2211710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Електронна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бібліотека НАПН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66"/>
          <p:cNvSpPr txBox="1">
            <a:spLocks noGrp="1"/>
          </p:cNvSpPr>
          <p:nvPr>
            <p:ph type="body" idx="2"/>
          </p:nvPr>
        </p:nvSpPr>
        <p:spPr>
          <a:xfrm>
            <a:off x="4903374" y="4371950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http://lib.iitta.gov.ua/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67"/>
          <p:cNvPicPr preferRelativeResize="0"/>
          <p:nvPr/>
        </p:nvPicPr>
        <p:blipFill rotWithShape="1">
          <a:blip r:embed="rId3">
            <a:alphaModFix/>
          </a:blip>
          <a:srcRect l="3333" t="10902" r="1665" b="9057"/>
          <a:stretch/>
        </p:blipFill>
        <p:spPr>
          <a:xfrm>
            <a:off x="116005" y="555526"/>
            <a:ext cx="8950032" cy="423949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7"/>
          <p:cNvSpPr/>
          <p:nvPr/>
        </p:nvSpPr>
        <p:spPr>
          <a:xfrm>
            <a:off x="108523" y="0"/>
            <a:ext cx="892810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Репозитарій електронних видань</a:t>
            </a:r>
            <a:r>
              <a:rPr lang="ru-RU" sz="20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sp>
        <p:nvSpPr>
          <p:cNvPr id="486" name="Google Shape;486;p67"/>
          <p:cNvSpPr/>
          <p:nvPr/>
        </p:nvSpPr>
        <p:spPr>
          <a:xfrm>
            <a:off x="2394777" y="2758339"/>
            <a:ext cx="4392488" cy="43521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67"/>
          <p:cNvSpPr/>
          <p:nvPr/>
        </p:nvSpPr>
        <p:spPr>
          <a:xfrm>
            <a:off x="6948243" y="2733630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67"/>
          <p:cNvSpPr txBox="1"/>
          <p:nvPr/>
        </p:nvSpPr>
        <p:spPr>
          <a:xfrm>
            <a:off x="4139952" y="0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http://lib.iitta.gov.ua/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9" name="Google Shape;489;p67"/>
          <p:cNvSpPr/>
          <p:nvPr/>
        </p:nvSpPr>
        <p:spPr>
          <a:xfrm>
            <a:off x="4139952" y="37547"/>
            <a:ext cx="2448272" cy="398481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68"/>
          <p:cNvPicPr preferRelativeResize="0"/>
          <p:nvPr/>
        </p:nvPicPr>
        <p:blipFill rotWithShape="1">
          <a:blip r:embed="rId3">
            <a:alphaModFix/>
          </a:blip>
          <a:srcRect l="7813" t="8567" r="456" b="6942"/>
          <a:stretch/>
        </p:blipFill>
        <p:spPr>
          <a:xfrm>
            <a:off x="4356" y="112846"/>
            <a:ext cx="9155581" cy="474128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8"/>
          <p:cNvSpPr/>
          <p:nvPr/>
        </p:nvSpPr>
        <p:spPr>
          <a:xfrm>
            <a:off x="2159061" y="3287053"/>
            <a:ext cx="6767861" cy="27738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8"/>
          <p:cNvSpPr/>
          <p:nvPr/>
        </p:nvSpPr>
        <p:spPr>
          <a:xfrm rot="10800000">
            <a:off x="2159061" y="483518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9"/>
          <p:cNvPicPr preferRelativeResize="0"/>
          <p:nvPr/>
        </p:nvPicPr>
        <p:blipFill rotWithShape="1">
          <a:blip r:embed="rId3">
            <a:alphaModFix/>
          </a:blip>
          <a:srcRect l="3904" t="9721" r="829" b="9723"/>
          <a:stretch/>
        </p:blipFill>
        <p:spPr>
          <a:xfrm>
            <a:off x="179512" y="555526"/>
            <a:ext cx="8784977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9"/>
          <p:cNvSpPr/>
          <p:nvPr/>
        </p:nvSpPr>
        <p:spPr>
          <a:xfrm>
            <a:off x="1043609" y="2931790"/>
            <a:ext cx="6048672" cy="43204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69"/>
          <p:cNvSpPr/>
          <p:nvPr/>
        </p:nvSpPr>
        <p:spPr>
          <a:xfrm>
            <a:off x="7308304" y="2931790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70"/>
          <p:cNvPicPr preferRelativeResize="0"/>
          <p:nvPr/>
        </p:nvPicPr>
        <p:blipFill rotWithShape="1">
          <a:blip r:embed="rId3">
            <a:alphaModFix/>
          </a:blip>
          <a:srcRect l="23094" t="19285" r="21167" b="6488"/>
          <a:stretch/>
        </p:blipFill>
        <p:spPr>
          <a:xfrm>
            <a:off x="107504" y="27632"/>
            <a:ext cx="6624736" cy="496017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0"/>
          <p:cNvSpPr/>
          <p:nvPr/>
        </p:nvSpPr>
        <p:spPr>
          <a:xfrm>
            <a:off x="395536" y="483518"/>
            <a:ext cx="2160240" cy="55664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70"/>
          <p:cNvPicPr preferRelativeResize="0"/>
          <p:nvPr/>
        </p:nvPicPr>
        <p:blipFill rotWithShape="1">
          <a:blip r:embed="rId4">
            <a:alphaModFix/>
          </a:blip>
          <a:srcRect l="34253" t="16701" r="32736" b="5509"/>
          <a:stretch/>
        </p:blipFill>
        <p:spPr>
          <a:xfrm>
            <a:off x="6328255" y="195486"/>
            <a:ext cx="2788768" cy="36947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511" name="Google Shape;511;p70"/>
          <p:cNvSpPr/>
          <p:nvPr/>
        </p:nvSpPr>
        <p:spPr>
          <a:xfrm>
            <a:off x="3104150" y="519522"/>
            <a:ext cx="2756390" cy="48463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627534"/>
            <a:ext cx="7848600" cy="399097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71" title="ЕБ НАПН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800" y="-318400"/>
            <a:ext cx="8463250" cy="63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2"/>
          <p:cNvSpPr txBox="1">
            <a:spLocks noGrp="1"/>
          </p:cNvSpPr>
          <p:nvPr>
            <p:ph type="body" idx="1"/>
          </p:nvPr>
        </p:nvSpPr>
        <p:spPr>
          <a:xfrm>
            <a:off x="4903374" y="2067694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Інститут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спеціальної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педагогіки НАПН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72"/>
          <p:cNvSpPr txBox="1">
            <a:spLocks noGrp="1"/>
          </p:cNvSpPr>
          <p:nvPr>
            <p:ph type="body" idx="2"/>
          </p:nvPr>
        </p:nvSpPr>
        <p:spPr>
          <a:xfrm>
            <a:off x="4932040" y="2890262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72"/>
          <p:cNvSpPr/>
          <p:nvPr/>
        </p:nvSpPr>
        <p:spPr>
          <a:xfrm>
            <a:off x="5449225" y="4443958"/>
            <a:ext cx="21339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http://ispukr.org.ua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3"/>
          <p:cNvSpPr/>
          <p:nvPr/>
        </p:nvSpPr>
        <p:spPr>
          <a:xfrm>
            <a:off x="3132186" y="4175162"/>
            <a:ext cx="2959209" cy="34080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73"/>
          <p:cNvSpPr/>
          <p:nvPr/>
        </p:nvSpPr>
        <p:spPr>
          <a:xfrm>
            <a:off x="6091395" y="4170499"/>
            <a:ext cx="720081" cy="31456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73"/>
          <p:cNvPicPr preferRelativeResize="0"/>
          <p:nvPr/>
        </p:nvPicPr>
        <p:blipFill rotWithShape="1">
          <a:blip r:embed="rId3">
            <a:alphaModFix/>
          </a:blip>
          <a:srcRect t="9115" r="1407" b="5709"/>
          <a:stretch/>
        </p:blipFill>
        <p:spPr>
          <a:xfrm>
            <a:off x="0" y="557666"/>
            <a:ext cx="9111215" cy="4425448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3"/>
          <p:cNvSpPr/>
          <p:nvPr/>
        </p:nvSpPr>
        <p:spPr>
          <a:xfrm>
            <a:off x="6300192" y="2067694"/>
            <a:ext cx="1296144" cy="21602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73"/>
          <p:cNvSpPr/>
          <p:nvPr/>
        </p:nvSpPr>
        <p:spPr>
          <a:xfrm rot="4229495">
            <a:off x="6901466" y="2494907"/>
            <a:ext cx="763171" cy="39435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73"/>
          <p:cNvSpPr/>
          <p:nvPr/>
        </p:nvSpPr>
        <p:spPr>
          <a:xfrm>
            <a:off x="107504" y="0"/>
            <a:ext cx="21339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http://ispukr.org.ua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73"/>
          <p:cNvSpPr/>
          <p:nvPr/>
        </p:nvSpPr>
        <p:spPr>
          <a:xfrm>
            <a:off x="53457" y="38327"/>
            <a:ext cx="2133982" cy="29267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74"/>
          <p:cNvPicPr preferRelativeResize="0"/>
          <p:nvPr/>
        </p:nvPicPr>
        <p:blipFill rotWithShape="1">
          <a:blip r:embed="rId3">
            <a:alphaModFix/>
          </a:blip>
          <a:srcRect l="937" t="10000" r="21847" b="26285"/>
          <a:stretch/>
        </p:blipFill>
        <p:spPr>
          <a:xfrm>
            <a:off x="0" y="627534"/>
            <a:ext cx="900260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74"/>
          <p:cNvSpPr/>
          <p:nvPr/>
        </p:nvSpPr>
        <p:spPr>
          <a:xfrm>
            <a:off x="3203848" y="4011910"/>
            <a:ext cx="2446791" cy="21602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4"/>
          <p:cNvSpPr/>
          <p:nvPr/>
        </p:nvSpPr>
        <p:spPr>
          <a:xfrm>
            <a:off x="5724128" y="3962760"/>
            <a:ext cx="987178" cy="31432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5"/>
          <p:cNvSpPr/>
          <p:nvPr/>
        </p:nvSpPr>
        <p:spPr>
          <a:xfrm>
            <a:off x="3203848" y="4011910"/>
            <a:ext cx="2446791" cy="21602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5"/>
          <p:cNvSpPr/>
          <p:nvPr/>
        </p:nvSpPr>
        <p:spPr>
          <a:xfrm>
            <a:off x="5724128" y="3962760"/>
            <a:ext cx="987178" cy="31432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75"/>
          <p:cNvPicPr preferRelativeResize="0"/>
          <p:nvPr/>
        </p:nvPicPr>
        <p:blipFill rotWithShape="1">
          <a:blip r:embed="rId3">
            <a:alphaModFix/>
          </a:blip>
          <a:srcRect l="827" t="11765" r="24759" b="13235"/>
          <a:stretch/>
        </p:blipFill>
        <p:spPr>
          <a:xfrm>
            <a:off x="107504" y="35100"/>
            <a:ext cx="8928992" cy="5059762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5"/>
          <p:cNvSpPr/>
          <p:nvPr/>
        </p:nvSpPr>
        <p:spPr>
          <a:xfrm>
            <a:off x="2780184" y="3211882"/>
            <a:ext cx="639688" cy="15195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5"/>
          <p:cNvSpPr/>
          <p:nvPr/>
        </p:nvSpPr>
        <p:spPr>
          <a:xfrm>
            <a:off x="3566229" y="3130698"/>
            <a:ext cx="987178" cy="31432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76"/>
          <p:cNvPicPr preferRelativeResize="0"/>
          <p:nvPr/>
        </p:nvPicPr>
        <p:blipFill rotWithShape="1">
          <a:blip r:embed="rId3">
            <a:alphaModFix/>
          </a:blip>
          <a:srcRect l="17500" t="8526" r="20833" b="8471"/>
          <a:stretch/>
        </p:blipFill>
        <p:spPr>
          <a:xfrm>
            <a:off x="1187624" y="0"/>
            <a:ext cx="6840760" cy="517679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76"/>
          <p:cNvSpPr/>
          <p:nvPr/>
        </p:nvSpPr>
        <p:spPr>
          <a:xfrm>
            <a:off x="1475656" y="1563638"/>
            <a:ext cx="6552728" cy="57606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6"/>
          <p:cNvSpPr/>
          <p:nvPr/>
        </p:nvSpPr>
        <p:spPr>
          <a:xfrm>
            <a:off x="8028384" y="1694508"/>
            <a:ext cx="987178" cy="31432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77"/>
          <p:cNvPicPr preferRelativeResize="0"/>
          <p:nvPr/>
        </p:nvPicPr>
        <p:blipFill rotWithShape="1">
          <a:blip r:embed="rId3">
            <a:alphaModFix/>
          </a:blip>
          <a:srcRect l="24272" t="13814" r="26214" b="5181"/>
          <a:stretch/>
        </p:blipFill>
        <p:spPr>
          <a:xfrm>
            <a:off x="107504" y="51470"/>
            <a:ext cx="5420218" cy="498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7"/>
          <p:cNvPicPr preferRelativeResize="0"/>
          <p:nvPr/>
        </p:nvPicPr>
        <p:blipFill rotWithShape="1">
          <a:blip r:embed="rId4">
            <a:alphaModFix/>
          </a:blip>
          <a:srcRect l="32884" t="9434" r="34231" b="5660"/>
          <a:stretch/>
        </p:blipFill>
        <p:spPr>
          <a:xfrm>
            <a:off x="5868144" y="311949"/>
            <a:ext cx="3075543" cy="44644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564" name="Google Shape;564;p77"/>
          <p:cNvSpPr/>
          <p:nvPr/>
        </p:nvSpPr>
        <p:spPr>
          <a:xfrm>
            <a:off x="5021226" y="915566"/>
            <a:ext cx="1012992" cy="43204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77"/>
          <p:cNvSpPr/>
          <p:nvPr/>
        </p:nvSpPr>
        <p:spPr>
          <a:xfrm>
            <a:off x="339911" y="807554"/>
            <a:ext cx="2071849" cy="39604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8"/>
          <p:cNvSpPr/>
          <p:nvPr/>
        </p:nvSpPr>
        <p:spPr>
          <a:xfrm>
            <a:off x="3132186" y="4175162"/>
            <a:ext cx="2959209" cy="34080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78"/>
          <p:cNvSpPr/>
          <p:nvPr/>
        </p:nvSpPr>
        <p:spPr>
          <a:xfrm>
            <a:off x="6091395" y="4170499"/>
            <a:ext cx="720081" cy="31456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78"/>
          <p:cNvSpPr/>
          <p:nvPr/>
        </p:nvSpPr>
        <p:spPr>
          <a:xfrm>
            <a:off x="179512" y="45513"/>
            <a:ext cx="835292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8B4726"/>
              </a:buClr>
              <a:buSzPts val="2800"/>
              <a:buFont typeface="Helvetica Neue"/>
              <a:buNone/>
            </a:pPr>
            <a:r>
              <a:rPr lang="ru-RU" sz="2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Інститут спеціальної педагогіки НАПН України</a:t>
            </a:r>
            <a:endParaRPr sz="2800">
              <a:solidFill>
                <a:srgbClr val="8B472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2800"/>
              <a:buFont typeface="Helvetica Neue"/>
              <a:buNone/>
            </a:pPr>
            <a:r>
              <a:rPr lang="ru-RU" sz="28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pic>
        <p:nvPicPr>
          <p:cNvPr id="573" name="Google Shape;573;p78"/>
          <p:cNvPicPr preferRelativeResize="0"/>
          <p:nvPr/>
        </p:nvPicPr>
        <p:blipFill rotWithShape="1">
          <a:blip r:embed="rId4">
            <a:alphaModFix/>
          </a:blip>
          <a:srcRect t="9115" r="1407" b="5709"/>
          <a:stretch/>
        </p:blipFill>
        <p:spPr>
          <a:xfrm>
            <a:off x="32785" y="627534"/>
            <a:ext cx="9111215" cy="4425448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8"/>
          <p:cNvSpPr/>
          <p:nvPr/>
        </p:nvSpPr>
        <p:spPr>
          <a:xfrm>
            <a:off x="7668344" y="1851670"/>
            <a:ext cx="1296144" cy="21602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78"/>
          <p:cNvSpPr/>
          <p:nvPr/>
        </p:nvSpPr>
        <p:spPr>
          <a:xfrm rot="4229495">
            <a:off x="8269617" y="2297042"/>
            <a:ext cx="763171" cy="39435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79"/>
          <p:cNvPicPr preferRelativeResize="0"/>
          <p:nvPr/>
        </p:nvPicPr>
        <p:blipFill rotWithShape="1">
          <a:blip r:embed="rId3">
            <a:alphaModFix/>
          </a:blip>
          <a:srcRect l="1723" t="7668" r="1723" b="6466"/>
          <a:stretch/>
        </p:blipFill>
        <p:spPr>
          <a:xfrm>
            <a:off x="0" y="35189"/>
            <a:ext cx="9105570" cy="455278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9"/>
          <p:cNvSpPr/>
          <p:nvPr/>
        </p:nvSpPr>
        <p:spPr>
          <a:xfrm>
            <a:off x="8100392" y="2048845"/>
            <a:ext cx="504056" cy="16286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79"/>
          <p:cNvSpPr/>
          <p:nvPr/>
        </p:nvSpPr>
        <p:spPr>
          <a:xfrm>
            <a:off x="8604448" y="1933101"/>
            <a:ext cx="547147" cy="39435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80"/>
          <p:cNvPicPr preferRelativeResize="0"/>
          <p:nvPr/>
        </p:nvPicPr>
        <p:blipFill rotWithShape="1">
          <a:blip r:embed="rId3">
            <a:alphaModFix/>
          </a:blip>
          <a:srcRect t="9836" r="10597" b="4918"/>
          <a:stretch/>
        </p:blipFill>
        <p:spPr>
          <a:xfrm>
            <a:off x="18504" y="123478"/>
            <a:ext cx="9051307" cy="4852247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80"/>
          <p:cNvSpPr/>
          <p:nvPr/>
        </p:nvSpPr>
        <p:spPr>
          <a:xfrm>
            <a:off x="2267744" y="4723070"/>
            <a:ext cx="360040" cy="25265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0"/>
          <p:cNvSpPr/>
          <p:nvPr/>
        </p:nvSpPr>
        <p:spPr>
          <a:xfrm rot="-3658235">
            <a:off x="2354210" y="4176072"/>
            <a:ext cx="547147" cy="39435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4963751" y="1491630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САЙТ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БІБЛІОТЕКИ</a:t>
            </a:r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2"/>
          </p:nvPr>
        </p:nvSpPr>
        <p:spPr>
          <a:xfrm>
            <a:off x="4960303" y="2859782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Комунального закладу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«Харківська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гуманітарно-педагогічна академія»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Харківської обласної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ради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7"/>
          <p:cNvSpPr/>
          <p:nvPr/>
        </p:nvSpPr>
        <p:spPr>
          <a:xfrm>
            <a:off x="5079975" y="4371950"/>
            <a:ext cx="29290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https://biblhgpa.jimdo.com/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81"/>
          <p:cNvPicPr preferRelativeResize="0"/>
          <p:nvPr/>
        </p:nvPicPr>
        <p:blipFill rotWithShape="1">
          <a:blip r:embed="rId3">
            <a:alphaModFix/>
          </a:blip>
          <a:srcRect l="-990" t="19227" r="15889" b="10370"/>
          <a:stretch/>
        </p:blipFill>
        <p:spPr>
          <a:xfrm>
            <a:off x="2508757" y="42801"/>
            <a:ext cx="6564171" cy="305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81"/>
          <p:cNvPicPr preferRelativeResize="0"/>
          <p:nvPr/>
        </p:nvPicPr>
        <p:blipFill rotWithShape="1">
          <a:blip r:embed="rId4">
            <a:alphaModFix/>
          </a:blip>
          <a:srcRect l="26815" t="8261" r="28492" b="9490"/>
          <a:stretch/>
        </p:blipFill>
        <p:spPr>
          <a:xfrm>
            <a:off x="115659" y="90313"/>
            <a:ext cx="4844641" cy="50384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596" name="Google Shape;596;p81"/>
          <p:cNvSpPr/>
          <p:nvPr/>
        </p:nvSpPr>
        <p:spPr>
          <a:xfrm>
            <a:off x="5148064" y="1833810"/>
            <a:ext cx="411916" cy="3058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1"/>
          <p:cNvSpPr/>
          <p:nvPr/>
        </p:nvSpPr>
        <p:spPr>
          <a:xfrm>
            <a:off x="1153377" y="2165854"/>
            <a:ext cx="3562639" cy="54991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1"/>
          <p:cNvSpPr/>
          <p:nvPr/>
        </p:nvSpPr>
        <p:spPr>
          <a:xfrm rot="9152910">
            <a:off x="4614562" y="2104286"/>
            <a:ext cx="578434" cy="28060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82"/>
          <p:cNvPicPr preferRelativeResize="0"/>
          <p:nvPr/>
        </p:nvPicPr>
        <p:blipFill rotWithShape="1">
          <a:blip r:embed="rId3">
            <a:alphaModFix/>
          </a:blip>
          <a:srcRect l="866" t="10769" r="3124" b="15385"/>
          <a:stretch/>
        </p:blipFill>
        <p:spPr>
          <a:xfrm>
            <a:off x="32975" y="915566"/>
            <a:ext cx="9111025" cy="393990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82"/>
          <p:cNvSpPr/>
          <p:nvPr/>
        </p:nvSpPr>
        <p:spPr>
          <a:xfrm>
            <a:off x="225178" y="3099001"/>
            <a:ext cx="1656184" cy="28803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82"/>
          <p:cNvPicPr preferRelativeResize="0"/>
          <p:nvPr/>
        </p:nvPicPr>
        <p:blipFill rotWithShape="1">
          <a:blip r:embed="rId4">
            <a:alphaModFix/>
          </a:blip>
          <a:srcRect l="34837" t="15000" r="35177" b="13332"/>
          <a:stretch/>
        </p:blipFill>
        <p:spPr>
          <a:xfrm>
            <a:off x="5508104" y="267494"/>
            <a:ext cx="3536765" cy="47525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606" name="Google Shape;606;p82"/>
          <p:cNvSpPr/>
          <p:nvPr/>
        </p:nvSpPr>
        <p:spPr>
          <a:xfrm>
            <a:off x="2110557" y="3133368"/>
            <a:ext cx="3168352" cy="29820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3"/>
          <p:cNvSpPr txBox="1">
            <a:spLocks noGrp="1"/>
          </p:cNvSpPr>
          <p:nvPr>
            <p:ph type="body" idx="1"/>
          </p:nvPr>
        </p:nvSpPr>
        <p:spPr>
          <a:xfrm>
            <a:off x="4932040" y="1923678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83"/>
          <p:cNvSpPr txBox="1">
            <a:spLocks noGrp="1"/>
          </p:cNvSpPr>
          <p:nvPr>
            <p:ph type="body" idx="2"/>
          </p:nvPr>
        </p:nvSpPr>
        <p:spPr>
          <a:xfrm>
            <a:off x="4932040" y="2890262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Google Shape;613;p83"/>
          <p:cNvPicPr preferRelativeResize="0"/>
          <p:nvPr/>
        </p:nvPicPr>
        <p:blipFill rotWithShape="1">
          <a:blip r:embed="rId3">
            <a:alphaModFix/>
          </a:blip>
          <a:srcRect l="4347" t="-12023" r="3555" b="-22428"/>
          <a:stretch/>
        </p:blipFill>
        <p:spPr>
          <a:xfrm>
            <a:off x="4932040" y="987574"/>
            <a:ext cx="3168352" cy="3220978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  <p:sp>
        <p:nvSpPr>
          <p:cNvPr id="614" name="Google Shape;614;p83"/>
          <p:cNvSpPr/>
          <p:nvPr/>
        </p:nvSpPr>
        <p:spPr>
          <a:xfrm>
            <a:off x="5316753" y="4333366"/>
            <a:ext cx="23989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http://dnpb.gov.ua/ua/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84"/>
          <p:cNvPicPr preferRelativeResize="0"/>
          <p:nvPr/>
        </p:nvPicPr>
        <p:blipFill rotWithShape="1">
          <a:blip r:embed="rId3">
            <a:alphaModFix/>
          </a:blip>
          <a:srcRect l="5098" t="8546" r="7334" b="7707"/>
          <a:stretch/>
        </p:blipFill>
        <p:spPr>
          <a:xfrm>
            <a:off x="35495" y="123478"/>
            <a:ext cx="9102141" cy="4894221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84"/>
          <p:cNvSpPr/>
          <p:nvPr/>
        </p:nvSpPr>
        <p:spPr>
          <a:xfrm>
            <a:off x="3059831" y="2908488"/>
            <a:ext cx="1440161" cy="23932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4"/>
          <p:cNvSpPr/>
          <p:nvPr/>
        </p:nvSpPr>
        <p:spPr>
          <a:xfrm>
            <a:off x="2620786" y="1264863"/>
            <a:ext cx="1310140" cy="21602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4"/>
          <p:cNvSpPr txBox="1"/>
          <p:nvPr/>
        </p:nvSpPr>
        <p:spPr>
          <a:xfrm>
            <a:off x="2699792" y="1203598"/>
            <a:ext cx="11521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РЕСУРСИ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4"/>
          <p:cNvSpPr/>
          <p:nvPr/>
        </p:nvSpPr>
        <p:spPr>
          <a:xfrm>
            <a:off x="4586565" y="2785835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85"/>
          <p:cNvPicPr preferRelativeResize="0"/>
          <p:nvPr/>
        </p:nvPicPr>
        <p:blipFill rotWithShape="1">
          <a:blip r:embed="rId3">
            <a:alphaModFix/>
          </a:blip>
          <a:srcRect l="4432" t="9374" r="35831" b="6251"/>
          <a:stretch/>
        </p:blipFill>
        <p:spPr>
          <a:xfrm>
            <a:off x="33934" y="101504"/>
            <a:ext cx="6336704" cy="5032088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85"/>
          <p:cNvSpPr/>
          <p:nvPr/>
        </p:nvSpPr>
        <p:spPr>
          <a:xfrm>
            <a:off x="179512" y="2355726"/>
            <a:ext cx="6178540" cy="108012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85"/>
          <p:cNvSpPr/>
          <p:nvPr/>
        </p:nvSpPr>
        <p:spPr>
          <a:xfrm>
            <a:off x="6027012" y="2715766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85"/>
          <p:cNvSpPr/>
          <p:nvPr/>
        </p:nvSpPr>
        <p:spPr>
          <a:xfrm>
            <a:off x="6358052" y="172499"/>
            <a:ext cx="278594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Реферативні огляди: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всебічний розгляд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питання;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бібліографічний опис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 анотація,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кінці список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використаних джерел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6"/>
          <p:cNvSpPr/>
          <p:nvPr/>
        </p:nvSpPr>
        <p:spPr>
          <a:xfrm>
            <a:off x="69098" y="1419622"/>
            <a:ext cx="3134750" cy="2088232"/>
          </a:xfrm>
          <a:prstGeom prst="round1Rect">
            <a:avLst>
              <a:gd name="adj" fmla="val 16667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86"/>
          <p:cNvSpPr>
            <a:spLocks noGrp="1"/>
          </p:cNvSpPr>
          <p:nvPr>
            <p:ph type="pic" idx="2"/>
          </p:nvPr>
        </p:nvSpPr>
        <p:spPr>
          <a:xfrm>
            <a:off x="3305644" y="0"/>
            <a:ext cx="2532712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2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6"/>
          <p:cNvSpPr/>
          <p:nvPr/>
        </p:nvSpPr>
        <p:spPr>
          <a:xfrm>
            <a:off x="101796" y="1573495"/>
            <a:ext cx="320384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Реферативні огляди: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всебічний розгляд питання; бібліографічний опис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 анотація,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кінці список використаних джерел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Google Shape;639;p86"/>
          <p:cNvPicPr preferRelativeResize="0"/>
          <p:nvPr/>
        </p:nvPicPr>
        <p:blipFill rotWithShape="1">
          <a:blip r:embed="rId3">
            <a:alphaModFix/>
          </a:blip>
          <a:srcRect l="34562" t="13628" r="34722" b="6763"/>
          <a:stretch/>
        </p:blipFill>
        <p:spPr>
          <a:xfrm>
            <a:off x="3305644" y="37614"/>
            <a:ext cx="3430830" cy="5068271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40" name="Google Shape;640;p86" descr="E:\002-KIMS BUSINESS\007-02-Fullslidesppt-Contents\20161219\04-edu\owl-item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2929" y="2729622"/>
            <a:ext cx="2196874" cy="23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86"/>
          <p:cNvSpPr/>
          <p:nvPr/>
        </p:nvSpPr>
        <p:spPr>
          <a:xfrm rot="-5400000" flipH="1">
            <a:off x="1112090" y="353338"/>
            <a:ext cx="877952" cy="850751"/>
          </a:xfrm>
          <a:custGeom>
            <a:avLst/>
            <a:gdLst/>
            <a:ahLst/>
            <a:cxnLst/>
            <a:rect l="l" t="t" r="r" b="b"/>
            <a:pathLst>
              <a:path w="2928608" h="2758049" extrusionOk="0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7"/>
          <p:cNvSpPr txBox="1">
            <a:spLocks noGrp="1"/>
          </p:cNvSpPr>
          <p:nvPr>
            <p:ph type="body" idx="1"/>
          </p:nvPr>
        </p:nvSpPr>
        <p:spPr>
          <a:xfrm>
            <a:off x="4932040" y="1923678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Збірник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наукових 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праць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7"/>
          <p:cNvSpPr txBox="1">
            <a:spLocks noGrp="1"/>
          </p:cNvSpPr>
          <p:nvPr>
            <p:ph type="body" idx="2"/>
          </p:nvPr>
        </p:nvSpPr>
        <p:spPr>
          <a:xfrm>
            <a:off x="4932040" y="2890262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87"/>
          <p:cNvSpPr/>
          <p:nvPr/>
        </p:nvSpPr>
        <p:spPr>
          <a:xfrm>
            <a:off x="5442845" y="4335510"/>
            <a:ext cx="21467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http://aqce.com.ua/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8"/>
          <p:cNvSpPr/>
          <p:nvPr/>
        </p:nvSpPr>
        <p:spPr>
          <a:xfrm>
            <a:off x="107504" y="32077"/>
            <a:ext cx="554461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Актуальні питання корекційної освіти </a:t>
            </a:r>
            <a:r>
              <a:rPr lang="ru-RU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/>
            </a:r>
            <a:br>
              <a:rPr lang="ru-RU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</a:br>
            <a:r>
              <a:rPr lang="ru-RU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(педагогічні науки)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8"/>
          <p:cNvSpPr/>
          <p:nvPr/>
        </p:nvSpPr>
        <p:spPr>
          <a:xfrm>
            <a:off x="107504" y="895151"/>
            <a:ext cx="26859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збірник наукових праць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8"/>
          <p:cNvSpPr/>
          <p:nvPr/>
        </p:nvSpPr>
        <p:spPr>
          <a:xfrm>
            <a:off x="135153" y="1296560"/>
            <a:ext cx="5655030" cy="3723878"/>
          </a:xfrm>
          <a:prstGeom prst="round1Rect">
            <a:avLst>
              <a:gd name="adj" fmla="val 16667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88"/>
          <p:cNvSpPr txBox="1"/>
          <p:nvPr/>
        </p:nvSpPr>
        <p:spPr>
          <a:xfrm>
            <a:off x="273215" y="1491630"/>
            <a:ext cx="5516967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збірнику наукових праць висвітлюються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актуальні питання корекційної освіти,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представлено широкий спектр наукових пошуків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та практичних доробок вітчизняних та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закордонних дослідників. Показані особливості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організації та проведення навчально-виховної,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корекційної-розвивальної та реабілітаційної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роботи з різними віковими групами осіб з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порушеннями психофізичного розвитку як в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умовах дошкільних, шкільних та позашкільних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спеціальних закладів, так і в процесі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інклюзивного навчання та сімейного виховання. 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" name="Google Shape;657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7686" y="195486"/>
            <a:ext cx="3246314" cy="4593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89"/>
          <p:cNvPicPr preferRelativeResize="0"/>
          <p:nvPr/>
        </p:nvPicPr>
        <p:blipFill rotWithShape="1">
          <a:blip r:embed="rId3">
            <a:alphaModFix/>
          </a:blip>
          <a:srcRect l="12395" t="10753" r="14050" b="9870"/>
          <a:stretch/>
        </p:blipFill>
        <p:spPr>
          <a:xfrm>
            <a:off x="395536" y="15796"/>
            <a:ext cx="8352928" cy="506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89"/>
          <p:cNvSpPr/>
          <p:nvPr/>
        </p:nvSpPr>
        <p:spPr>
          <a:xfrm>
            <a:off x="2699792" y="1635646"/>
            <a:ext cx="625648" cy="46188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89"/>
          <p:cNvSpPr/>
          <p:nvPr/>
        </p:nvSpPr>
        <p:spPr>
          <a:xfrm>
            <a:off x="1043608" y="1707654"/>
            <a:ext cx="1584176" cy="24876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90"/>
          <p:cNvPicPr preferRelativeResize="0"/>
          <p:nvPr/>
        </p:nvPicPr>
        <p:blipFill rotWithShape="1">
          <a:blip r:embed="rId3">
            <a:alphaModFix/>
          </a:blip>
          <a:srcRect l="8031" t="8929" r="9642" b="8929"/>
          <a:stretch/>
        </p:blipFill>
        <p:spPr>
          <a:xfrm>
            <a:off x="107504" y="106270"/>
            <a:ext cx="8759299" cy="4913752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90"/>
          <p:cNvSpPr/>
          <p:nvPr/>
        </p:nvSpPr>
        <p:spPr>
          <a:xfrm rot="10800000">
            <a:off x="2267744" y="3054685"/>
            <a:ext cx="625648" cy="461887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l="1570" t="8415" r="4909" b="11856"/>
          <a:stretch/>
        </p:blipFill>
        <p:spPr>
          <a:xfrm>
            <a:off x="164556" y="0"/>
            <a:ext cx="8551480" cy="409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4">
            <a:alphaModFix/>
          </a:blip>
          <a:srcRect l="1666" t="10259" r="5326" b="73057"/>
          <a:stretch/>
        </p:blipFill>
        <p:spPr>
          <a:xfrm>
            <a:off x="164556" y="4098799"/>
            <a:ext cx="8521568" cy="993231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2" name="Google Shape;192;p28"/>
          <p:cNvSpPr/>
          <p:nvPr/>
        </p:nvSpPr>
        <p:spPr>
          <a:xfrm>
            <a:off x="884740" y="2355726"/>
            <a:ext cx="61926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https://biblhgpa.jimdo.com/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5436096" y="2298076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91"/>
          <p:cNvPicPr preferRelativeResize="0"/>
          <p:nvPr/>
        </p:nvPicPr>
        <p:blipFill rotWithShape="1">
          <a:blip r:embed="rId3">
            <a:alphaModFix/>
          </a:blip>
          <a:srcRect l="8996" t="10415" r="8570" b="10250"/>
          <a:stretch/>
        </p:blipFill>
        <p:spPr>
          <a:xfrm>
            <a:off x="100421" y="123478"/>
            <a:ext cx="9008083" cy="487412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91"/>
          <p:cNvSpPr/>
          <p:nvPr/>
        </p:nvSpPr>
        <p:spPr>
          <a:xfrm rot="-5400000" flipH="1">
            <a:off x="8382072" y="2697065"/>
            <a:ext cx="771313" cy="664700"/>
          </a:xfrm>
          <a:custGeom>
            <a:avLst/>
            <a:gdLst/>
            <a:ahLst/>
            <a:cxnLst/>
            <a:rect l="l" t="t" r="r" b="b"/>
            <a:pathLst>
              <a:path w="2928608" h="2758049" extrusionOk="0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5976" y="4205510"/>
            <a:ext cx="792088" cy="792088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78" name="Google Shape;678;p91"/>
          <p:cNvSpPr/>
          <p:nvPr/>
        </p:nvSpPr>
        <p:spPr>
          <a:xfrm rot="5400000">
            <a:off x="3709036" y="4235794"/>
            <a:ext cx="562360" cy="731520"/>
          </a:xfrm>
          <a:prstGeom prst="bentUpArrow">
            <a:avLst>
              <a:gd name="adj1" fmla="val 30755"/>
              <a:gd name="adj2" fmla="val 25000"/>
              <a:gd name="adj3" fmla="val 25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92" title="зб ст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13" y="-577350"/>
            <a:ext cx="8886974" cy="666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93"/>
          <p:cNvPicPr preferRelativeResize="0"/>
          <p:nvPr/>
        </p:nvPicPr>
        <p:blipFill rotWithShape="1">
          <a:blip r:embed="rId3">
            <a:alphaModFix/>
          </a:blip>
          <a:srcRect l="12112" t="7903" r="13705" b="7373"/>
          <a:stretch/>
        </p:blipFill>
        <p:spPr>
          <a:xfrm>
            <a:off x="395536" y="-11569"/>
            <a:ext cx="8028384" cy="5155069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93"/>
          <p:cNvSpPr/>
          <p:nvPr/>
        </p:nvSpPr>
        <p:spPr>
          <a:xfrm>
            <a:off x="4211960" y="195486"/>
            <a:ext cx="3001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http://iod.gov.ua/events.php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93"/>
          <p:cNvSpPr/>
          <p:nvPr/>
        </p:nvSpPr>
        <p:spPr>
          <a:xfrm>
            <a:off x="467544" y="3507854"/>
            <a:ext cx="1512168" cy="16731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93"/>
          <p:cNvSpPr/>
          <p:nvPr/>
        </p:nvSpPr>
        <p:spPr>
          <a:xfrm>
            <a:off x="2069957" y="3363838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94"/>
          <p:cNvPicPr preferRelativeResize="0"/>
          <p:nvPr/>
        </p:nvPicPr>
        <p:blipFill rotWithShape="1">
          <a:blip r:embed="rId3">
            <a:alphaModFix/>
          </a:blip>
          <a:srcRect l="8161" t="12699" r="8988" b="11472"/>
          <a:stretch/>
        </p:blipFill>
        <p:spPr>
          <a:xfrm>
            <a:off x="47005" y="195486"/>
            <a:ext cx="9096106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4"/>
          <p:cNvSpPr/>
          <p:nvPr/>
        </p:nvSpPr>
        <p:spPr>
          <a:xfrm>
            <a:off x="395536" y="3363838"/>
            <a:ext cx="4536504" cy="28803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94"/>
          <p:cNvSpPr/>
          <p:nvPr/>
        </p:nvSpPr>
        <p:spPr>
          <a:xfrm>
            <a:off x="5004048" y="3265538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95"/>
          <p:cNvPicPr preferRelativeResize="0"/>
          <p:nvPr/>
        </p:nvPicPr>
        <p:blipFill rotWithShape="1">
          <a:blip r:embed="rId3">
            <a:alphaModFix/>
          </a:blip>
          <a:srcRect t="16318" r="9174" b="5356"/>
          <a:stretch/>
        </p:blipFill>
        <p:spPr>
          <a:xfrm>
            <a:off x="107504" y="267494"/>
            <a:ext cx="8910990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95"/>
          <p:cNvSpPr/>
          <p:nvPr/>
        </p:nvSpPr>
        <p:spPr>
          <a:xfrm>
            <a:off x="5652120" y="3205051"/>
            <a:ext cx="978408" cy="4846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95"/>
          <p:cNvSpPr/>
          <p:nvPr/>
        </p:nvSpPr>
        <p:spPr>
          <a:xfrm>
            <a:off x="827584" y="3264635"/>
            <a:ext cx="4536504" cy="28803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96"/>
          <p:cNvPicPr preferRelativeResize="0"/>
          <p:nvPr/>
        </p:nvPicPr>
        <p:blipFill rotWithShape="1">
          <a:blip r:embed="rId3">
            <a:alphaModFix/>
          </a:blip>
          <a:srcRect l="8572" t="8470" r="10476" b="5138"/>
          <a:stretch/>
        </p:blipFill>
        <p:spPr>
          <a:xfrm>
            <a:off x="395536" y="24559"/>
            <a:ext cx="8424936" cy="5054962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6"/>
          <p:cNvSpPr/>
          <p:nvPr/>
        </p:nvSpPr>
        <p:spPr>
          <a:xfrm>
            <a:off x="362936" y="4803998"/>
            <a:ext cx="1976816" cy="275522"/>
          </a:xfrm>
          <a:prstGeom prst="roundRect">
            <a:avLst>
              <a:gd name="adj" fmla="val 27043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" name="Google Shape;712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3888" y="3799552"/>
            <a:ext cx="1244038" cy="1244038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13" name="Google Shape;713;p96"/>
          <p:cNvSpPr/>
          <p:nvPr/>
        </p:nvSpPr>
        <p:spPr>
          <a:xfrm rot="-913295">
            <a:off x="2382040" y="4443737"/>
            <a:ext cx="1216152" cy="48463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7"/>
          <p:cNvSpPr txBox="1">
            <a:spLocks noGrp="1"/>
          </p:cNvSpPr>
          <p:nvPr>
            <p:ph type="body" idx="1"/>
          </p:nvPr>
        </p:nvSpPr>
        <p:spPr>
          <a:xfrm>
            <a:off x="4933663" y="2139702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Google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Академія</a:t>
            </a:r>
            <a:endParaRPr sz="3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97"/>
          <p:cNvSpPr txBox="1">
            <a:spLocks noGrp="1"/>
          </p:cNvSpPr>
          <p:nvPr>
            <p:ph type="body" idx="2"/>
          </p:nvPr>
        </p:nvSpPr>
        <p:spPr>
          <a:xfrm>
            <a:off x="4933662" y="4371950"/>
            <a:ext cx="3382753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ru-RU" sz="2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http://scholar.google.com.ua</a:t>
            </a:r>
            <a:endParaRPr sz="2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98"/>
          <p:cNvPicPr preferRelativeResize="0"/>
          <p:nvPr/>
        </p:nvPicPr>
        <p:blipFill rotWithShape="1">
          <a:blip r:embed="rId3">
            <a:alphaModFix/>
          </a:blip>
          <a:srcRect l="1176" t="7980" r="1175" b="9381"/>
          <a:stretch/>
        </p:blipFill>
        <p:spPr>
          <a:xfrm>
            <a:off x="107504" y="411510"/>
            <a:ext cx="8928992" cy="424847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725" name="Google Shape;725;p98"/>
          <p:cNvSpPr/>
          <p:nvPr/>
        </p:nvSpPr>
        <p:spPr>
          <a:xfrm>
            <a:off x="6804248" y="1635646"/>
            <a:ext cx="792088" cy="33031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99"/>
          <p:cNvPicPr preferRelativeResize="0"/>
          <p:nvPr/>
        </p:nvPicPr>
        <p:blipFill rotWithShape="1">
          <a:blip r:embed="rId3">
            <a:alphaModFix/>
          </a:blip>
          <a:srcRect l="1176" t="7980" r="2750" b="6579"/>
          <a:stretch/>
        </p:blipFill>
        <p:spPr>
          <a:xfrm>
            <a:off x="107504" y="411509"/>
            <a:ext cx="8784976" cy="4392489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99"/>
          <p:cNvSpPr/>
          <p:nvPr/>
        </p:nvSpPr>
        <p:spPr>
          <a:xfrm>
            <a:off x="924314" y="1383322"/>
            <a:ext cx="616609" cy="43204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2" name="Google Shape;732;p99"/>
          <p:cNvCxnSpPr/>
          <p:nvPr/>
        </p:nvCxnSpPr>
        <p:spPr>
          <a:xfrm>
            <a:off x="1835696" y="1203598"/>
            <a:ext cx="1368152" cy="0"/>
          </a:xfrm>
          <a:prstGeom prst="straightConnector1">
            <a:avLst/>
          </a:prstGeom>
          <a:noFill/>
          <a:ln w="28575" cap="flat" cmpd="sng">
            <a:solidFill>
              <a:srgbClr val="D0550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3" name="Google Shape;733;p99"/>
          <p:cNvSpPr/>
          <p:nvPr/>
        </p:nvSpPr>
        <p:spPr>
          <a:xfrm>
            <a:off x="235115" y="1338151"/>
            <a:ext cx="608874" cy="388475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99"/>
          <p:cNvSpPr/>
          <p:nvPr/>
        </p:nvSpPr>
        <p:spPr>
          <a:xfrm rot="-5400000" flipH="1">
            <a:off x="1183651" y="1047356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 extrusionOk="0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99"/>
          <p:cNvSpPr/>
          <p:nvPr/>
        </p:nvSpPr>
        <p:spPr>
          <a:xfrm>
            <a:off x="1844013" y="1338150"/>
            <a:ext cx="4744211" cy="101757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99"/>
          <p:cNvSpPr/>
          <p:nvPr/>
        </p:nvSpPr>
        <p:spPr>
          <a:xfrm>
            <a:off x="6630638" y="1371582"/>
            <a:ext cx="792088" cy="55209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99"/>
          <p:cNvSpPr txBox="1"/>
          <p:nvPr/>
        </p:nvSpPr>
        <p:spPr>
          <a:xfrm>
            <a:off x="971600" y="1353705"/>
            <a:ext cx="2227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99"/>
          <p:cNvSpPr txBox="1"/>
          <p:nvPr/>
        </p:nvSpPr>
        <p:spPr>
          <a:xfrm>
            <a:off x="6701434" y="1391663"/>
            <a:ext cx="2727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100"/>
          <p:cNvPicPr preferRelativeResize="0"/>
          <p:nvPr/>
        </p:nvPicPr>
        <p:blipFill rotWithShape="1">
          <a:blip r:embed="rId3">
            <a:alphaModFix/>
          </a:blip>
          <a:srcRect l="24801" t="9381" r="25588" b="7979"/>
          <a:stretch/>
        </p:blipFill>
        <p:spPr>
          <a:xfrm>
            <a:off x="421499" y="195486"/>
            <a:ext cx="5040560" cy="47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6096" y="1412719"/>
            <a:ext cx="333375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4932040" y="2139702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ЗВЕДЕНИЙ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ЕК БІБЛІОТЕК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ЗВО</a:t>
            </a:r>
            <a:endParaRPr sz="3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9"/>
          <p:cNvSpPr txBox="1">
            <a:spLocks noGrp="1"/>
          </p:cNvSpPr>
          <p:nvPr>
            <p:ph type="body" idx="2"/>
          </p:nvPr>
        </p:nvSpPr>
        <p:spPr>
          <a:xfrm>
            <a:off x="4932040" y="3579862"/>
            <a:ext cx="3168352" cy="47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м. Харкова</a:t>
            </a:r>
            <a:endParaRPr sz="2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101" title="Гугл акад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425" y="-283125"/>
            <a:ext cx="7851224" cy="58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2"/>
          <p:cNvSpPr txBox="1">
            <a:spLocks noGrp="1"/>
          </p:cNvSpPr>
          <p:nvPr>
            <p:ph type="body" idx="1"/>
          </p:nvPr>
        </p:nvSpPr>
        <p:spPr>
          <a:xfrm>
            <a:off x="4932040" y="2067694"/>
            <a:ext cx="3168352" cy="98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Періодичні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видання</a:t>
            </a:r>
            <a:endParaRPr sz="3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3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Періодичні видання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03"/>
          <p:cNvSpPr/>
          <p:nvPr/>
        </p:nvSpPr>
        <p:spPr>
          <a:xfrm>
            <a:off x="7236296" y="216142"/>
            <a:ext cx="1512168" cy="1275488"/>
          </a:xfrm>
          <a:custGeom>
            <a:avLst/>
            <a:gdLst/>
            <a:ahLst/>
            <a:cxnLst/>
            <a:rect l="l" t="t" r="r" b="b"/>
            <a:pathLst>
              <a:path w="3239999" h="3032924" extrusionOk="0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1" name="Google Shape;761;p10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269" t="10813" r="11303" b="3886"/>
          <a:stretch/>
        </p:blipFill>
        <p:spPr>
          <a:xfrm>
            <a:off x="971600" y="1585643"/>
            <a:ext cx="2416464" cy="32791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62" name="Google Shape;762;p10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1292" t="10838" r="11279" b="15435"/>
          <a:stretch/>
        </p:blipFill>
        <p:spPr>
          <a:xfrm>
            <a:off x="3388064" y="1585643"/>
            <a:ext cx="2459382" cy="32791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63" name="Google Shape;763;p10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5112" t="12532" r="14233" b="4597"/>
          <a:stretch/>
        </p:blipFill>
        <p:spPr>
          <a:xfrm>
            <a:off x="5864425" y="1592493"/>
            <a:ext cx="2437383" cy="32723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64" name="Google Shape;764;p1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8852" y="756897"/>
            <a:ext cx="32004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03"/>
          <p:cNvPicPr preferRelativeResize="0"/>
          <p:nvPr/>
        </p:nvPicPr>
        <p:blipFill rotWithShape="1">
          <a:blip r:embed="rId5">
            <a:alphaModFix/>
          </a:blip>
          <a:srcRect l="5112" t="12532" r="14233" b="4597"/>
          <a:stretch/>
        </p:blipFill>
        <p:spPr>
          <a:xfrm>
            <a:off x="5847446" y="1603997"/>
            <a:ext cx="2437383" cy="32723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66" name="Google Shape;766;p103"/>
          <p:cNvPicPr preferRelativeResize="0"/>
          <p:nvPr/>
        </p:nvPicPr>
        <p:blipFill rotWithShape="1">
          <a:blip r:embed="rId5">
            <a:alphaModFix/>
          </a:blip>
          <a:srcRect l="5112" t="12532" r="14233" b="4597"/>
          <a:stretch/>
        </p:blipFill>
        <p:spPr>
          <a:xfrm>
            <a:off x="5847446" y="1580011"/>
            <a:ext cx="2437383" cy="327966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04"/>
          <p:cNvSpPr txBox="1">
            <a:spLocks noGrp="1"/>
          </p:cNvSpPr>
          <p:nvPr>
            <p:ph type="body" idx="1"/>
          </p:nvPr>
        </p:nvSpPr>
        <p:spPr>
          <a:xfrm>
            <a:off x="0" y="13663"/>
            <a:ext cx="2538028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Періодичні</a:t>
            </a:r>
            <a:endParaRPr/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видання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2007" y="195486"/>
            <a:ext cx="2052788" cy="277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7114" y="2173962"/>
            <a:ext cx="2033972" cy="284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2280" y="195486"/>
            <a:ext cx="1908723" cy="275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1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0164" y="2139702"/>
            <a:ext cx="2038418" cy="2879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5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1" name="Google Shape;781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383" y="0"/>
            <a:ext cx="723323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05"/>
          <p:cNvSpPr txBox="1"/>
          <p:nvPr/>
        </p:nvSpPr>
        <p:spPr>
          <a:xfrm>
            <a:off x="1907704" y="-33114"/>
            <a:ext cx="59763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Академічна доброчесність 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06"/>
          <p:cNvSpPr txBox="1">
            <a:spLocks noGrp="1"/>
          </p:cNvSpPr>
          <p:nvPr>
            <p:ph type="body" idx="1"/>
          </p:nvPr>
        </p:nvSpPr>
        <p:spPr>
          <a:xfrm>
            <a:off x="0" y="3545954"/>
            <a:ext cx="9144000" cy="57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ru-RU"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Дякую за увагу!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06"/>
          <p:cNvSpPr txBox="1">
            <a:spLocks noGrp="1"/>
          </p:cNvSpPr>
          <p:nvPr>
            <p:ph type="body" idx="2"/>
          </p:nvPr>
        </p:nvSpPr>
        <p:spPr>
          <a:xfrm>
            <a:off x="-148" y="4160118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Insert the title of your subtitle Here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/>
          <p:cNvPicPr preferRelativeResize="0"/>
          <p:nvPr/>
        </p:nvPicPr>
        <p:blipFill rotWithShape="1">
          <a:blip r:embed="rId3">
            <a:alphaModFix/>
          </a:blip>
          <a:srcRect l="1570" t="8415" r="4909" b="11856"/>
          <a:stretch/>
        </p:blipFill>
        <p:spPr>
          <a:xfrm>
            <a:off x="164556" y="0"/>
            <a:ext cx="8551480" cy="409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 rotWithShape="1">
          <a:blip r:embed="rId4">
            <a:alphaModFix/>
          </a:blip>
          <a:srcRect l="1666" t="10259" r="5326" b="73057"/>
          <a:stretch/>
        </p:blipFill>
        <p:spPr>
          <a:xfrm>
            <a:off x="164556" y="4098799"/>
            <a:ext cx="8521568" cy="993231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6" name="Google Shape;206;p30"/>
          <p:cNvSpPr/>
          <p:nvPr/>
        </p:nvSpPr>
        <p:spPr>
          <a:xfrm>
            <a:off x="884740" y="2355726"/>
            <a:ext cx="61926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Сайт бібліотеки академії </a:t>
            </a:r>
            <a:r>
              <a:rPr lang="ru-RU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https://biblhgpa.jimdo.com/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8100392" y="3291830"/>
            <a:ext cx="832345" cy="41262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15A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0"/>
          <p:cNvSpPr/>
          <p:nvPr/>
        </p:nvSpPr>
        <p:spPr>
          <a:xfrm>
            <a:off x="5863992" y="3174106"/>
            <a:ext cx="2164392" cy="62178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1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D15A12"/>
      </a:accent1>
      <a:accent2>
        <a:srgbClr val="D15A12"/>
      </a:accent2>
      <a:accent3>
        <a:srgbClr val="D15A12"/>
      </a:accent3>
      <a:accent4>
        <a:srgbClr val="D15A12"/>
      </a:accent4>
      <a:accent5>
        <a:srgbClr val="D15A12"/>
      </a:accent5>
      <a:accent6>
        <a:srgbClr val="D15A12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1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D15A12"/>
      </a:accent1>
      <a:accent2>
        <a:srgbClr val="D15A12"/>
      </a:accent2>
      <a:accent3>
        <a:srgbClr val="D15A12"/>
      </a:accent3>
      <a:accent4>
        <a:srgbClr val="D15A12"/>
      </a:accent4>
      <a:accent5>
        <a:srgbClr val="D15A12"/>
      </a:accent5>
      <a:accent6>
        <a:srgbClr val="D15A12"/>
      </a:accent6>
      <a:hlink>
        <a:srgbClr val="3F3F3F"/>
      </a:hlink>
      <a:folHlink>
        <a:srgbClr val="3F3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1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D15A12"/>
      </a:accent1>
      <a:accent2>
        <a:srgbClr val="D15A12"/>
      </a:accent2>
      <a:accent3>
        <a:srgbClr val="D15A12"/>
      </a:accent3>
      <a:accent4>
        <a:srgbClr val="D15A12"/>
      </a:accent4>
      <a:accent5>
        <a:srgbClr val="D15A12"/>
      </a:accent5>
      <a:accent6>
        <a:srgbClr val="D15A12"/>
      </a:accent6>
      <a:hlink>
        <a:srgbClr val="3F3F3F"/>
      </a:hlink>
      <a:folHlink>
        <a:srgbClr val="3F3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443</Words>
  <Application>Microsoft Office PowerPoint</Application>
  <PresentationFormat>Экран (16:9)</PresentationFormat>
  <Paragraphs>139</Paragraphs>
  <Slides>85</Slides>
  <Notes>85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85</vt:i4>
      </vt:variant>
    </vt:vector>
  </HeadingPairs>
  <TitlesOfParts>
    <vt:vector size="92" baseType="lpstr">
      <vt:lpstr>Arial</vt:lpstr>
      <vt:lpstr>Helvetica Neue</vt:lpstr>
      <vt:lpstr>Verdana</vt:lpstr>
      <vt:lpstr>Calibri</vt:lpstr>
      <vt:lpstr>Cover and End Slide Master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modified xsi:type="dcterms:W3CDTF">2020-05-27T11:38:20Z</dcterms:modified>
</cp:coreProperties>
</file>