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70" r:id="rId15"/>
    <p:sldId id="271" r:id="rId16"/>
    <p:sldId id="272" r:id="rId17"/>
    <p:sldId id="273" r:id="rId18"/>
    <p:sldId id="305" r:id="rId19"/>
    <p:sldId id="281" r:id="rId20"/>
    <p:sldId id="269" r:id="rId21"/>
    <p:sldId id="301" r:id="rId22"/>
    <p:sldId id="302" r:id="rId23"/>
    <p:sldId id="285" r:id="rId24"/>
    <p:sldId id="279" r:id="rId25"/>
    <p:sldId id="283" r:id="rId26"/>
    <p:sldId id="282" r:id="rId27"/>
    <p:sldId id="280" r:id="rId28"/>
    <p:sldId id="304" r:id="rId29"/>
    <p:sldId id="284" r:id="rId30"/>
    <p:sldId id="289" r:id="rId31"/>
    <p:sldId id="288" r:id="rId32"/>
    <p:sldId id="286" r:id="rId33"/>
    <p:sldId id="278" r:id="rId34"/>
    <p:sldId id="277" r:id="rId35"/>
    <p:sldId id="276" r:id="rId36"/>
    <p:sldId id="275" r:id="rId37"/>
    <p:sldId id="307" r:id="rId38"/>
    <p:sldId id="308" r:id="rId39"/>
    <p:sldId id="292" r:id="rId40"/>
    <p:sldId id="274" r:id="rId41"/>
    <p:sldId id="291" r:id="rId42"/>
    <p:sldId id="293" r:id="rId43"/>
    <p:sldId id="294" r:id="rId44"/>
    <p:sldId id="295" r:id="rId45"/>
    <p:sldId id="290" r:id="rId46"/>
    <p:sldId id="300" r:id="rId47"/>
    <p:sldId id="298" r:id="rId48"/>
    <p:sldId id="299" r:id="rId49"/>
    <p:sldId id="297" r:id="rId50"/>
    <p:sldId id="303" r:id="rId51"/>
    <p:sldId id="306" r:id="rId52"/>
    <p:sldId id="296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57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2BDF8-E1ED-4DD5-ADB7-ACF3C7F0FC2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637AC2-ABB8-4D92-8357-7C252D762BB1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2800" b="1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-52"/>
            </a:rPr>
            <a:t>ЧЕСНІСТЬ</a:t>
          </a:r>
          <a:endParaRPr lang="ru-RU" sz="2800" b="1" dirty="0">
            <a:solidFill>
              <a:srgbClr val="CC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SemiBold" panose="00000700000000000000" pitchFamily="2" charset="-52"/>
          </a:endParaRPr>
        </a:p>
      </dgm:t>
    </dgm:pt>
    <dgm:pt modelId="{65486363-0990-42AC-A26A-CCD4FD4EB7F0}" type="parTrans" cxnId="{CA16BA85-CA7B-470D-9EBE-731FAC5F78BD}">
      <dgm:prSet/>
      <dgm:spPr/>
      <dgm:t>
        <a:bodyPr/>
        <a:lstStyle/>
        <a:p>
          <a:endParaRPr lang="ru-RU"/>
        </a:p>
      </dgm:t>
    </dgm:pt>
    <dgm:pt modelId="{1AEF543A-9D08-4311-90AD-737FCD90C79E}" type="sibTrans" cxnId="{CA16BA85-CA7B-470D-9EBE-731FAC5F78BD}">
      <dgm:prSet/>
      <dgm:spPr/>
      <dgm:t>
        <a:bodyPr/>
        <a:lstStyle/>
        <a:p>
          <a:endParaRPr lang="ru-RU"/>
        </a:p>
      </dgm:t>
    </dgm:pt>
    <dgm:pt modelId="{AA835061-D452-4AD2-8686-0A49DDE9805F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3200" b="1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-52"/>
            </a:rPr>
            <a:t>ПОВАГА</a:t>
          </a:r>
          <a:endParaRPr lang="ru-RU" sz="3200" b="1" dirty="0">
            <a:solidFill>
              <a:srgbClr val="CC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SemiBold" panose="00000700000000000000" pitchFamily="2" charset="-52"/>
          </a:endParaRPr>
        </a:p>
      </dgm:t>
    </dgm:pt>
    <dgm:pt modelId="{60754022-F4B9-480A-AC4C-D7239F408B22}" type="parTrans" cxnId="{A6C0EB9D-DAC3-47AC-A22A-E7D18FC042D3}">
      <dgm:prSet/>
      <dgm:spPr/>
      <dgm:t>
        <a:bodyPr/>
        <a:lstStyle/>
        <a:p>
          <a:endParaRPr lang="ru-RU"/>
        </a:p>
      </dgm:t>
    </dgm:pt>
    <dgm:pt modelId="{2FBA8AE8-2D87-416A-A14E-A5A71B4CC162}" type="sibTrans" cxnId="{A6C0EB9D-DAC3-47AC-A22A-E7D18FC042D3}">
      <dgm:prSet/>
      <dgm:spPr/>
      <dgm:t>
        <a:bodyPr/>
        <a:lstStyle/>
        <a:p>
          <a:endParaRPr lang="ru-RU"/>
        </a:p>
      </dgm:t>
    </dgm:pt>
    <dgm:pt modelId="{87F86881-9A00-430D-8F37-9D377D8DBB2A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3200" b="1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-52"/>
            </a:rPr>
            <a:t>ДОВІРА</a:t>
          </a:r>
          <a:endParaRPr lang="ru-RU" sz="3200" b="1" dirty="0">
            <a:solidFill>
              <a:srgbClr val="CC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SemiBold" panose="00000700000000000000" pitchFamily="2" charset="-52"/>
          </a:endParaRPr>
        </a:p>
      </dgm:t>
    </dgm:pt>
    <dgm:pt modelId="{9E9E8A9D-9A98-4781-912B-F8768274B75F}" type="parTrans" cxnId="{7129DC5B-A97B-4CF5-8894-0FC7C9DFE670}">
      <dgm:prSet/>
      <dgm:spPr/>
      <dgm:t>
        <a:bodyPr/>
        <a:lstStyle/>
        <a:p>
          <a:endParaRPr lang="ru-RU"/>
        </a:p>
      </dgm:t>
    </dgm:pt>
    <dgm:pt modelId="{F2115398-8621-4C0C-A40D-FFE7B7D4781B}" type="sibTrans" cxnId="{7129DC5B-A97B-4CF5-8894-0FC7C9DFE670}">
      <dgm:prSet/>
      <dgm:spPr/>
      <dgm:t>
        <a:bodyPr/>
        <a:lstStyle/>
        <a:p>
          <a:endParaRPr lang="ru-RU"/>
        </a:p>
      </dgm:t>
    </dgm:pt>
    <dgm:pt modelId="{D2C96E03-C939-49A8-9481-5972AE8DBE1A}">
      <dgm:prSet phldrT="[Текст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b="1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-52"/>
            </a:rPr>
            <a:t>ВІДПОВІДАЛЬНІСТЬ</a:t>
          </a:r>
          <a:endParaRPr lang="ru-RU" b="1" dirty="0">
            <a:solidFill>
              <a:srgbClr val="CC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SemiBold" panose="00000700000000000000" pitchFamily="2" charset="-52"/>
          </a:endParaRPr>
        </a:p>
      </dgm:t>
    </dgm:pt>
    <dgm:pt modelId="{90F42F5E-3397-435F-8E36-21DA2D29CE79}" type="parTrans" cxnId="{4072C655-1E70-437E-87F6-439B602ACDA9}">
      <dgm:prSet/>
      <dgm:spPr/>
      <dgm:t>
        <a:bodyPr/>
        <a:lstStyle/>
        <a:p>
          <a:endParaRPr lang="ru-RU"/>
        </a:p>
      </dgm:t>
    </dgm:pt>
    <dgm:pt modelId="{7240D5B2-B14A-4A7A-8B76-4960F73BAB97}" type="sibTrans" cxnId="{4072C655-1E70-437E-87F6-439B602ACDA9}">
      <dgm:prSet/>
      <dgm:spPr/>
      <dgm:t>
        <a:bodyPr/>
        <a:lstStyle/>
        <a:p>
          <a:endParaRPr lang="ru-RU"/>
        </a:p>
      </dgm:t>
    </dgm:pt>
    <dgm:pt modelId="{861C6D17-0BF0-490B-89E8-B972A2EE520B}">
      <dgm:prSet phldrT="[Текст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b="1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-52"/>
            </a:rPr>
            <a:t>СПРАВЕДЛИВІСТЬ</a:t>
          </a:r>
          <a:endParaRPr lang="ru-RU" b="1" dirty="0">
            <a:solidFill>
              <a:srgbClr val="CC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SemiBold" panose="00000700000000000000" pitchFamily="2" charset="-52"/>
          </a:endParaRPr>
        </a:p>
      </dgm:t>
    </dgm:pt>
    <dgm:pt modelId="{D4F503D9-91B0-42C0-88DE-16067FC92AB3}" type="parTrans" cxnId="{7D994C64-505D-4784-B5EA-BC58D51BD499}">
      <dgm:prSet/>
      <dgm:spPr/>
      <dgm:t>
        <a:bodyPr/>
        <a:lstStyle/>
        <a:p>
          <a:endParaRPr lang="ru-RU"/>
        </a:p>
      </dgm:t>
    </dgm:pt>
    <dgm:pt modelId="{9881BD3E-9877-4B86-AE3C-28796E2EC6CA}" type="sibTrans" cxnId="{7D994C64-505D-4784-B5EA-BC58D51BD499}">
      <dgm:prSet/>
      <dgm:spPr/>
      <dgm:t>
        <a:bodyPr/>
        <a:lstStyle/>
        <a:p>
          <a:endParaRPr lang="ru-RU"/>
        </a:p>
      </dgm:t>
    </dgm:pt>
    <dgm:pt modelId="{1A06FD51-ED88-492A-A741-B6C40EE9C8FE}" type="pres">
      <dgm:prSet presAssocID="{77C2BDF8-E1ED-4DD5-ADB7-ACF3C7F0FC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1A81EC-F602-4775-B2A4-42C4CEA88604}" type="pres">
      <dgm:prSet presAssocID="{68637AC2-ABB8-4D92-8357-7C252D762BB1}" presName="node" presStyleLbl="node1" presStyleIdx="0" presStyleCnt="5" custLinFactNeighborX="948" custLinFactNeighborY="-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7F31D-9B35-475B-BB56-34756995FF82}" type="pres">
      <dgm:prSet presAssocID="{1AEF543A-9D08-4311-90AD-737FCD90C79E}" presName="sibTrans" presStyleCnt="0"/>
      <dgm:spPr/>
    </dgm:pt>
    <dgm:pt modelId="{8BD15557-0ACD-4E81-AB09-9E45F7E0F9DF}" type="pres">
      <dgm:prSet presAssocID="{AA835061-D452-4AD2-8686-0A49DDE9805F}" presName="node" presStyleLbl="node1" presStyleIdx="1" presStyleCnt="5" custLinFactNeighborX="1989" custLinFactNeighborY="1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5B6BE-06B2-41A0-9E78-49612ECED2DA}" type="pres">
      <dgm:prSet presAssocID="{2FBA8AE8-2D87-416A-A14E-A5A71B4CC162}" presName="sibTrans" presStyleCnt="0"/>
      <dgm:spPr/>
    </dgm:pt>
    <dgm:pt modelId="{19F9DCDA-3746-42E5-9170-757E90A69FF5}" type="pres">
      <dgm:prSet presAssocID="{87F86881-9A00-430D-8F37-9D377D8DBB2A}" presName="node" presStyleLbl="node1" presStyleIdx="2" presStyleCnt="5" custLinFactNeighborX="-465" custLinFactNeighborY="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FC55C-F65B-4086-B8D2-E5A376A41CE7}" type="pres">
      <dgm:prSet presAssocID="{F2115398-8621-4C0C-A40D-FFE7B7D4781B}" presName="sibTrans" presStyleCnt="0"/>
      <dgm:spPr/>
    </dgm:pt>
    <dgm:pt modelId="{59335D60-6ACE-4649-B4AD-600083739329}" type="pres">
      <dgm:prSet presAssocID="{D2C96E03-C939-49A8-9481-5972AE8DBE1A}" presName="node" presStyleLbl="node1" presStyleIdx="3" presStyleCnt="5" custLinFactNeighborX="-7026" custLinFactNeighborY="5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0F46A0-8E7E-4F82-93A9-43A767378AC0}" type="pres">
      <dgm:prSet presAssocID="{7240D5B2-B14A-4A7A-8B76-4960F73BAB97}" presName="sibTrans" presStyleCnt="0"/>
      <dgm:spPr/>
    </dgm:pt>
    <dgm:pt modelId="{925EB68A-A8B0-4D6F-8111-64734C4C0E0F}" type="pres">
      <dgm:prSet presAssocID="{861C6D17-0BF0-490B-89E8-B972A2EE520B}" presName="node" presStyleLbl="node1" presStyleIdx="4" presStyleCnt="5" custLinFactNeighborX="9442" custLinFactNeighborY="5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A878EC-3838-43DC-80B6-85154D5C4262}" type="presOf" srcId="{77C2BDF8-E1ED-4DD5-ADB7-ACF3C7F0FC24}" destId="{1A06FD51-ED88-492A-A741-B6C40EE9C8FE}" srcOrd="0" destOrd="0" presId="urn:microsoft.com/office/officeart/2005/8/layout/default"/>
    <dgm:cxn modelId="{EEC5CD1E-43EA-4D09-BF3A-E26A8F647609}" type="presOf" srcId="{D2C96E03-C939-49A8-9481-5972AE8DBE1A}" destId="{59335D60-6ACE-4649-B4AD-600083739329}" srcOrd="0" destOrd="0" presId="urn:microsoft.com/office/officeart/2005/8/layout/default"/>
    <dgm:cxn modelId="{040232B8-ACCF-414A-832D-432B0FBE0489}" type="presOf" srcId="{861C6D17-0BF0-490B-89E8-B972A2EE520B}" destId="{925EB68A-A8B0-4D6F-8111-64734C4C0E0F}" srcOrd="0" destOrd="0" presId="urn:microsoft.com/office/officeart/2005/8/layout/default"/>
    <dgm:cxn modelId="{4072C655-1E70-437E-87F6-439B602ACDA9}" srcId="{77C2BDF8-E1ED-4DD5-ADB7-ACF3C7F0FC24}" destId="{D2C96E03-C939-49A8-9481-5972AE8DBE1A}" srcOrd="3" destOrd="0" parTransId="{90F42F5E-3397-435F-8E36-21DA2D29CE79}" sibTransId="{7240D5B2-B14A-4A7A-8B76-4960F73BAB97}"/>
    <dgm:cxn modelId="{B0F4EC9B-E263-4A33-BEE2-699C713AE51E}" type="presOf" srcId="{AA835061-D452-4AD2-8686-0A49DDE9805F}" destId="{8BD15557-0ACD-4E81-AB09-9E45F7E0F9DF}" srcOrd="0" destOrd="0" presId="urn:microsoft.com/office/officeart/2005/8/layout/default"/>
    <dgm:cxn modelId="{A574ECEE-9468-4F3E-B2AF-7CCF395CD431}" type="presOf" srcId="{68637AC2-ABB8-4D92-8357-7C252D762BB1}" destId="{921A81EC-F602-4775-B2A4-42C4CEA88604}" srcOrd="0" destOrd="0" presId="urn:microsoft.com/office/officeart/2005/8/layout/default"/>
    <dgm:cxn modelId="{71150BE1-4903-4EEA-8040-7C9A4A6A75F7}" type="presOf" srcId="{87F86881-9A00-430D-8F37-9D377D8DBB2A}" destId="{19F9DCDA-3746-42E5-9170-757E90A69FF5}" srcOrd="0" destOrd="0" presId="urn:microsoft.com/office/officeart/2005/8/layout/default"/>
    <dgm:cxn modelId="{7129DC5B-A97B-4CF5-8894-0FC7C9DFE670}" srcId="{77C2BDF8-E1ED-4DD5-ADB7-ACF3C7F0FC24}" destId="{87F86881-9A00-430D-8F37-9D377D8DBB2A}" srcOrd="2" destOrd="0" parTransId="{9E9E8A9D-9A98-4781-912B-F8768274B75F}" sibTransId="{F2115398-8621-4C0C-A40D-FFE7B7D4781B}"/>
    <dgm:cxn modelId="{A6C0EB9D-DAC3-47AC-A22A-E7D18FC042D3}" srcId="{77C2BDF8-E1ED-4DD5-ADB7-ACF3C7F0FC24}" destId="{AA835061-D452-4AD2-8686-0A49DDE9805F}" srcOrd="1" destOrd="0" parTransId="{60754022-F4B9-480A-AC4C-D7239F408B22}" sibTransId="{2FBA8AE8-2D87-416A-A14E-A5A71B4CC162}"/>
    <dgm:cxn modelId="{7D994C64-505D-4784-B5EA-BC58D51BD499}" srcId="{77C2BDF8-E1ED-4DD5-ADB7-ACF3C7F0FC24}" destId="{861C6D17-0BF0-490B-89E8-B972A2EE520B}" srcOrd="4" destOrd="0" parTransId="{D4F503D9-91B0-42C0-88DE-16067FC92AB3}" sibTransId="{9881BD3E-9877-4B86-AE3C-28796E2EC6CA}"/>
    <dgm:cxn modelId="{CA16BA85-CA7B-470D-9EBE-731FAC5F78BD}" srcId="{77C2BDF8-E1ED-4DD5-ADB7-ACF3C7F0FC24}" destId="{68637AC2-ABB8-4D92-8357-7C252D762BB1}" srcOrd="0" destOrd="0" parTransId="{65486363-0990-42AC-A26A-CCD4FD4EB7F0}" sibTransId="{1AEF543A-9D08-4311-90AD-737FCD90C79E}"/>
    <dgm:cxn modelId="{0E24B821-305D-42E3-B3B3-1CC61814C0B7}" type="presParOf" srcId="{1A06FD51-ED88-492A-A741-B6C40EE9C8FE}" destId="{921A81EC-F602-4775-B2A4-42C4CEA88604}" srcOrd="0" destOrd="0" presId="urn:microsoft.com/office/officeart/2005/8/layout/default"/>
    <dgm:cxn modelId="{E3840EF7-7750-435D-BCBC-1DABEEACF071}" type="presParOf" srcId="{1A06FD51-ED88-492A-A741-B6C40EE9C8FE}" destId="{C5F7F31D-9B35-475B-BB56-34756995FF82}" srcOrd="1" destOrd="0" presId="urn:microsoft.com/office/officeart/2005/8/layout/default"/>
    <dgm:cxn modelId="{FFE84278-CFE8-4EB0-B7B0-29ABE295D949}" type="presParOf" srcId="{1A06FD51-ED88-492A-A741-B6C40EE9C8FE}" destId="{8BD15557-0ACD-4E81-AB09-9E45F7E0F9DF}" srcOrd="2" destOrd="0" presId="urn:microsoft.com/office/officeart/2005/8/layout/default"/>
    <dgm:cxn modelId="{EC936B2C-69A3-4605-9114-2867EAA3AA18}" type="presParOf" srcId="{1A06FD51-ED88-492A-A741-B6C40EE9C8FE}" destId="{3DD5B6BE-06B2-41A0-9E78-49612ECED2DA}" srcOrd="3" destOrd="0" presId="urn:microsoft.com/office/officeart/2005/8/layout/default"/>
    <dgm:cxn modelId="{D8177243-0342-4509-8A41-351713338EAC}" type="presParOf" srcId="{1A06FD51-ED88-492A-A741-B6C40EE9C8FE}" destId="{19F9DCDA-3746-42E5-9170-757E90A69FF5}" srcOrd="4" destOrd="0" presId="urn:microsoft.com/office/officeart/2005/8/layout/default"/>
    <dgm:cxn modelId="{077B1C30-F495-485F-809E-A9869D74A9AF}" type="presParOf" srcId="{1A06FD51-ED88-492A-A741-B6C40EE9C8FE}" destId="{3BDFC55C-F65B-4086-B8D2-E5A376A41CE7}" srcOrd="5" destOrd="0" presId="urn:microsoft.com/office/officeart/2005/8/layout/default"/>
    <dgm:cxn modelId="{7294B076-0E8C-4CB6-9386-6E0D11C510E0}" type="presParOf" srcId="{1A06FD51-ED88-492A-A741-B6C40EE9C8FE}" destId="{59335D60-6ACE-4649-B4AD-600083739329}" srcOrd="6" destOrd="0" presId="urn:microsoft.com/office/officeart/2005/8/layout/default"/>
    <dgm:cxn modelId="{4FC13B34-EC8B-4527-84DF-24A00B990F30}" type="presParOf" srcId="{1A06FD51-ED88-492A-A741-B6C40EE9C8FE}" destId="{440F46A0-8E7E-4F82-93A9-43A767378AC0}" srcOrd="7" destOrd="0" presId="urn:microsoft.com/office/officeart/2005/8/layout/default"/>
    <dgm:cxn modelId="{B84A8D5E-48D0-408A-8AD2-4D59C3DAD989}" type="presParOf" srcId="{1A06FD51-ED88-492A-A741-B6C40EE9C8FE}" destId="{925EB68A-A8B0-4D6F-8111-64734C4C0E0F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671B35-FEC3-46F5-9CD1-66C72C990B4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611E4E-AB00-46C6-9991-D0869FD4FE42}">
      <dgm:prSet phldrT="[Текст]" custT="1"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uk-UA" sz="36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rPr>
            <a:t>  Нормативно-правові  документи </a:t>
          </a:r>
          <a:endParaRPr lang="ru-RU" sz="3600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krobat ExtraBold" panose="00000900000000000000" pitchFamily="50" charset="-52"/>
          </a:endParaRPr>
        </a:p>
      </dgm:t>
    </dgm:pt>
    <dgm:pt modelId="{229C2A97-1042-4A47-90EF-A18031FA9AB7}" type="parTrans" cxnId="{5CD5CA88-48B8-4546-9FCB-14E08647F18D}">
      <dgm:prSet/>
      <dgm:spPr/>
      <dgm:t>
        <a:bodyPr/>
        <a:lstStyle/>
        <a:p>
          <a:endParaRPr lang="ru-RU"/>
        </a:p>
      </dgm:t>
    </dgm:pt>
    <dgm:pt modelId="{C3B5D1C1-20F7-47D7-B0E4-93BADEE9ABDA}" type="sibTrans" cxnId="{5CD5CA88-48B8-4546-9FCB-14E08647F18D}">
      <dgm:prSet/>
      <dgm:spPr/>
      <dgm:t>
        <a:bodyPr/>
        <a:lstStyle/>
        <a:p>
          <a:endParaRPr lang="ru-RU"/>
        </a:p>
      </dgm:t>
    </dgm:pt>
    <dgm:pt modelId="{BCC48EF2-68C0-402A-BBE2-6A366AD01136}">
      <dgm:prSet phldrT="[Текст]" custT="1"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uk-UA" sz="3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rPr>
            <a:t>Статті українською та іноземними мовами</a:t>
          </a:r>
          <a:endParaRPr lang="ru-RU" sz="3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krobat ExtraBold" panose="00000900000000000000" pitchFamily="50" charset="-52"/>
          </a:endParaRPr>
        </a:p>
      </dgm:t>
    </dgm:pt>
    <dgm:pt modelId="{0359E639-5EE9-4CF9-B6A3-3A1C13D87EA2}" type="parTrans" cxnId="{8320DFD0-74D2-4B25-844D-64902D76166C}">
      <dgm:prSet/>
      <dgm:spPr/>
      <dgm:t>
        <a:bodyPr/>
        <a:lstStyle/>
        <a:p>
          <a:endParaRPr lang="ru-RU"/>
        </a:p>
      </dgm:t>
    </dgm:pt>
    <dgm:pt modelId="{B9CA26C6-F589-47DF-AA2C-6A26E5EC34AF}" type="sibTrans" cxnId="{8320DFD0-74D2-4B25-844D-64902D76166C}">
      <dgm:prSet/>
      <dgm:spPr/>
      <dgm:t>
        <a:bodyPr/>
        <a:lstStyle/>
        <a:p>
          <a:endParaRPr lang="ru-RU"/>
        </a:p>
      </dgm:t>
    </dgm:pt>
    <dgm:pt modelId="{6D0BA12F-BAA9-4255-9935-412048357B04}">
      <dgm:prSet phldrT="[Текст]" custT="1"/>
      <dgm:spPr>
        <a:solidFill>
          <a:schemeClr val="bg1">
            <a:alpha val="4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uk-UA" sz="32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rPr>
            <a:t>Підручники, книги, </a:t>
          </a:r>
          <a:r>
            <a:rPr lang="uk-UA" sz="3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rPr>
            <a:t>дисертації, автореферати та монографії</a:t>
          </a:r>
          <a:endParaRPr lang="ru-RU" sz="3200" dirty="0" smtClean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krobat ExtraBold" panose="00000900000000000000" pitchFamily="50" charset="-52"/>
            <a:ea typeface="Calibri" panose="020F0502020204030204" pitchFamily="34" charset="0"/>
            <a:cs typeface="Times New Roman" panose="02020603050405020304" pitchFamily="18" charset="0"/>
          </a:endParaRPr>
        </a:p>
        <a:p>
          <a:endParaRPr lang="ru-RU" sz="2500" dirty="0"/>
        </a:p>
      </dgm:t>
    </dgm:pt>
    <dgm:pt modelId="{3E9BB628-5A27-4C06-9D0E-CC9668DCACF9}" type="parTrans" cxnId="{F80663D0-1505-4F5D-ABAC-7B6FEA688876}">
      <dgm:prSet/>
      <dgm:spPr/>
      <dgm:t>
        <a:bodyPr/>
        <a:lstStyle/>
        <a:p>
          <a:endParaRPr lang="ru-RU"/>
        </a:p>
      </dgm:t>
    </dgm:pt>
    <dgm:pt modelId="{A8976B67-B768-4774-A177-781D8CB04AA2}" type="sibTrans" cxnId="{F80663D0-1505-4F5D-ABAC-7B6FEA688876}">
      <dgm:prSet/>
      <dgm:spPr/>
      <dgm:t>
        <a:bodyPr/>
        <a:lstStyle/>
        <a:p>
          <a:endParaRPr lang="ru-RU"/>
        </a:p>
      </dgm:t>
    </dgm:pt>
    <dgm:pt modelId="{F3859725-4117-49AD-AE98-AF02CA264474}" type="pres">
      <dgm:prSet presAssocID="{2E671B35-FEC3-46F5-9CD1-66C72C990B4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8FFD49-1735-47D3-A8FD-376E5408D14A}" type="pres">
      <dgm:prSet presAssocID="{06611E4E-AB00-46C6-9991-D0869FD4FE42}" presName="composite" presStyleCnt="0"/>
      <dgm:spPr/>
    </dgm:pt>
    <dgm:pt modelId="{6AC144AB-1037-499A-B2F2-66EB468B3E98}" type="pres">
      <dgm:prSet presAssocID="{06611E4E-AB00-46C6-9991-D0869FD4FE42}" presName="rect1" presStyleLbl="trAlignAcc1" presStyleIdx="0" presStyleCnt="3" custScaleX="105814" custScaleY="86742" custLinFactNeighborX="1898" custLinFactNeighborY="3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B54B7-B196-43DE-BCE0-8756D71CBAB0}" type="pres">
      <dgm:prSet presAssocID="{06611E4E-AB00-46C6-9991-D0869FD4FE42}" presName="rect2" presStyleLbl="fgImgPlace1" presStyleIdx="0" presStyleCnt="3" custScaleX="102793" custScaleY="111101" custLinFactNeighborX="-7325" custLinFactNeighborY="-1875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57BE954-24DE-4AFC-9C98-212CD53E7847}" type="pres">
      <dgm:prSet presAssocID="{C3B5D1C1-20F7-47D7-B0E4-93BADEE9ABDA}" presName="sibTrans" presStyleCnt="0"/>
      <dgm:spPr/>
    </dgm:pt>
    <dgm:pt modelId="{73F56411-F528-47FA-8B72-D827C435A5A3}" type="pres">
      <dgm:prSet presAssocID="{BCC48EF2-68C0-402A-BBE2-6A366AD01136}" presName="composite" presStyleCnt="0"/>
      <dgm:spPr/>
    </dgm:pt>
    <dgm:pt modelId="{CDB3CB32-D30A-4299-A90D-375BBE918B7E}" type="pres">
      <dgm:prSet presAssocID="{BCC48EF2-68C0-402A-BBE2-6A366AD01136}" presName="rect1" presStyleLbl="trAlignAcc1" presStyleIdx="1" presStyleCnt="3" custScaleX="87626" custLinFactNeighborX="-141" custLinFactNeighborY="5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FF434-E499-416D-B7A0-9983E40F450C}" type="pres">
      <dgm:prSet presAssocID="{BCC48EF2-68C0-402A-BBE2-6A366AD01136}" presName="rect2" presStyleLbl="fgImgPlace1" presStyleIdx="1" presStyleCnt="3" custScaleX="114727" custScaleY="1004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38A8952-1F78-4F80-845D-3AD1E7973342}" type="pres">
      <dgm:prSet presAssocID="{B9CA26C6-F589-47DF-AA2C-6A26E5EC34AF}" presName="sibTrans" presStyleCnt="0"/>
      <dgm:spPr/>
    </dgm:pt>
    <dgm:pt modelId="{397D248D-EB9C-4164-B543-1D98BCA8C91F}" type="pres">
      <dgm:prSet presAssocID="{6D0BA12F-BAA9-4255-9935-412048357B04}" presName="composite" presStyleCnt="0"/>
      <dgm:spPr/>
    </dgm:pt>
    <dgm:pt modelId="{452654DF-4609-4130-9D8B-EE3699DF7721}" type="pres">
      <dgm:prSet presAssocID="{6D0BA12F-BAA9-4255-9935-412048357B04}" presName="rect1" presStyleLbl="trAlignAcc1" presStyleIdx="2" presStyleCnt="3" custScaleX="114412" custScaleY="136363" custLinFactNeighborX="234" custLinFactNeighborY="8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C7A8D-BC8C-47C2-820D-E4309406DA2B}" type="pres">
      <dgm:prSet presAssocID="{6D0BA12F-BAA9-4255-9935-412048357B04}" presName="rect2" presStyleLbl="fgImgPlace1" presStyleIdx="2" presStyleCnt="3" custScaleX="119272" custScaleY="113313" custLinFactNeighborX="-37435" custLinFactNeighborY="-545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320DFD0-74D2-4B25-844D-64902D76166C}" srcId="{2E671B35-FEC3-46F5-9CD1-66C72C990B4B}" destId="{BCC48EF2-68C0-402A-BBE2-6A366AD01136}" srcOrd="1" destOrd="0" parTransId="{0359E639-5EE9-4CF9-B6A3-3A1C13D87EA2}" sibTransId="{B9CA26C6-F589-47DF-AA2C-6A26E5EC34AF}"/>
    <dgm:cxn modelId="{22C3E931-BF69-4C94-922C-4B54C4CB5106}" type="presOf" srcId="{6D0BA12F-BAA9-4255-9935-412048357B04}" destId="{452654DF-4609-4130-9D8B-EE3699DF7721}" srcOrd="0" destOrd="0" presId="urn:microsoft.com/office/officeart/2008/layout/PictureStrips"/>
    <dgm:cxn modelId="{1223D0A8-DA77-46E4-869A-A0D128DB8FEC}" type="presOf" srcId="{2E671B35-FEC3-46F5-9CD1-66C72C990B4B}" destId="{F3859725-4117-49AD-AE98-AF02CA264474}" srcOrd="0" destOrd="0" presId="urn:microsoft.com/office/officeart/2008/layout/PictureStrips"/>
    <dgm:cxn modelId="{D8F596CB-62BB-4CB1-AF6E-711DFBF9FA24}" type="presOf" srcId="{06611E4E-AB00-46C6-9991-D0869FD4FE42}" destId="{6AC144AB-1037-499A-B2F2-66EB468B3E98}" srcOrd="0" destOrd="0" presId="urn:microsoft.com/office/officeart/2008/layout/PictureStrips"/>
    <dgm:cxn modelId="{5CD5CA88-48B8-4546-9FCB-14E08647F18D}" srcId="{2E671B35-FEC3-46F5-9CD1-66C72C990B4B}" destId="{06611E4E-AB00-46C6-9991-D0869FD4FE42}" srcOrd="0" destOrd="0" parTransId="{229C2A97-1042-4A47-90EF-A18031FA9AB7}" sibTransId="{C3B5D1C1-20F7-47D7-B0E4-93BADEE9ABDA}"/>
    <dgm:cxn modelId="{8BFB807F-82AD-4CF2-978C-6B6FB6D44BD0}" type="presOf" srcId="{BCC48EF2-68C0-402A-BBE2-6A366AD01136}" destId="{CDB3CB32-D30A-4299-A90D-375BBE918B7E}" srcOrd="0" destOrd="0" presId="urn:microsoft.com/office/officeart/2008/layout/PictureStrips"/>
    <dgm:cxn modelId="{F80663D0-1505-4F5D-ABAC-7B6FEA688876}" srcId="{2E671B35-FEC3-46F5-9CD1-66C72C990B4B}" destId="{6D0BA12F-BAA9-4255-9935-412048357B04}" srcOrd="2" destOrd="0" parTransId="{3E9BB628-5A27-4C06-9D0E-CC9668DCACF9}" sibTransId="{A8976B67-B768-4774-A177-781D8CB04AA2}"/>
    <dgm:cxn modelId="{F42C3F9C-7613-49A3-BE3C-3E3067B54768}" type="presParOf" srcId="{F3859725-4117-49AD-AE98-AF02CA264474}" destId="{C98FFD49-1735-47D3-A8FD-376E5408D14A}" srcOrd="0" destOrd="0" presId="urn:microsoft.com/office/officeart/2008/layout/PictureStrips"/>
    <dgm:cxn modelId="{BFFB1DEE-E88D-416B-937E-2E6C599F5A74}" type="presParOf" srcId="{C98FFD49-1735-47D3-A8FD-376E5408D14A}" destId="{6AC144AB-1037-499A-B2F2-66EB468B3E98}" srcOrd="0" destOrd="0" presId="urn:microsoft.com/office/officeart/2008/layout/PictureStrips"/>
    <dgm:cxn modelId="{0F3090A8-5991-4E28-85EB-226D8B834261}" type="presParOf" srcId="{C98FFD49-1735-47D3-A8FD-376E5408D14A}" destId="{B09B54B7-B196-43DE-BCE0-8756D71CBAB0}" srcOrd="1" destOrd="0" presId="urn:microsoft.com/office/officeart/2008/layout/PictureStrips"/>
    <dgm:cxn modelId="{688B918F-97BD-42FD-8091-683895558044}" type="presParOf" srcId="{F3859725-4117-49AD-AE98-AF02CA264474}" destId="{557BE954-24DE-4AFC-9C98-212CD53E7847}" srcOrd="1" destOrd="0" presId="urn:microsoft.com/office/officeart/2008/layout/PictureStrips"/>
    <dgm:cxn modelId="{0B391132-8976-4B8D-A41F-94766F76C2A2}" type="presParOf" srcId="{F3859725-4117-49AD-AE98-AF02CA264474}" destId="{73F56411-F528-47FA-8B72-D827C435A5A3}" srcOrd="2" destOrd="0" presId="urn:microsoft.com/office/officeart/2008/layout/PictureStrips"/>
    <dgm:cxn modelId="{F8D57D7A-2850-4BAC-B26E-3BD626FD9140}" type="presParOf" srcId="{73F56411-F528-47FA-8B72-D827C435A5A3}" destId="{CDB3CB32-D30A-4299-A90D-375BBE918B7E}" srcOrd="0" destOrd="0" presId="urn:microsoft.com/office/officeart/2008/layout/PictureStrips"/>
    <dgm:cxn modelId="{13A1B04C-8F17-4358-8188-C820485E819A}" type="presParOf" srcId="{73F56411-F528-47FA-8B72-D827C435A5A3}" destId="{3D2FF434-E499-416D-B7A0-9983E40F450C}" srcOrd="1" destOrd="0" presId="urn:microsoft.com/office/officeart/2008/layout/PictureStrips"/>
    <dgm:cxn modelId="{A353A3BF-599A-4FDE-AF11-FB726ADD56FF}" type="presParOf" srcId="{F3859725-4117-49AD-AE98-AF02CA264474}" destId="{B38A8952-1F78-4F80-845D-3AD1E7973342}" srcOrd="3" destOrd="0" presId="urn:microsoft.com/office/officeart/2008/layout/PictureStrips"/>
    <dgm:cxn modelId="{6C2E0049-C639-477D-8D71-7A2A3E725B33}" type="presParOf" srcId="{F3859725-4117-49AD-AE98-AF02CA264474}" destId="{397D248D-EB9C-4164-B543-1D98BCA8C91F}" srcOrd="4" destOrd="0" presId="urn:microsoft.com/office/officeart/2008/layout/PictureStrips"/>
    <dgm:cxn modelId="{AA220CEC-5CAB-4E0F-9884-F26AA4DAEF9D}" type="presParOf" srcId="{397D248D-EB9C-4164-B543-1D98BCA8C91F}" destId="{452654DF-4609-4130-9D8B-EE3699DF7721}" srcOrd="0" destOrd="0" presId="urn:microsoft.com/office/officeart/2008/layout/PictureStrips"/>
    <dgm:cxn modelId="{EEA97A2C-7DE4-4E4B-A9CE-BA3DCCA5E140}" type="presParOf" srcId="{397D248D-EB9C-4164-B543-1D98BCA8C91F}" destId="{D8EC7A8D-BC8C-47C2-820D-E4309406DA2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A81EC-F602-4775-B2A4-42C4CEA88604}">
      <dsp:nvSpPr>
        <dsp:cNvPr id="0" name=""/>
        <dsp:cNvSpPr/>
      </dsp:nvSpPr>
      <dsp:spPr>
        <a:xfrm>
          <a:off x="26005" y="307149"/>
          <a:ext cx="2743148" cy="1645888"/>
        </a:xfrm>
        <a:prstGeom prst="rect">
          <a:avLst/>
        </a:prstGeom>
        <a:solidFill>
          <a:schemeClr val="accent2">
            <a:lumMod val="75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-52"/>
            </a:rPr>
            <a:t>ЧЕСНІСТЬ</a:t>
          </a:r>
          <a:endParaRPr lang="ru-RU" sz="2800" b="1" kern="1200" dirty="0">
            <a:solidFill>
              <a:srgbClr val="CC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SemiBold" panose="00000700000000000000" pitchFamily="2" charset="-52"/>
          </a:endParaRPr>
        </a:p>
      </dsp:txBody>
      <dsp:txXfrm>
        <a:off x="26005" y="307149"/>
        <a:ext cx="2743148" cy="1645888"/>
      </dsp:txXfrm>
    </dsp:sp>
    <dsp:sp modelId="{8BD15557-0ACD-4E81-AB09-9E45F7E0F9DF}">
      <dsp:nvSpPr>
        <dsp:cNvPr id="0" name=""/>
        <dsp:cNvSpPr/>
      </dsp:nvSpPr>
      <dsp:spPr>
        <a:xfrm>
          <a:off x="3072024" y="341400"/>
          <a:ext cx="2743148" cy="1645888"/>
        </a:xfrm>
        <a:prstGeom prst="rect">
          <a:avLst/>
        </a:prstGeom>
        <a:solidFill>
          <a:schemeClr val="accent2">
            <a:lumMod val="75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-52"/>
            </a:rPr>
            <a:t>ПОВАГА</a:t>
          </a:r>
          <a:endParaRPr lang="ru-RU" sz="3200" b="1" kern="1200" dirty="0">
            <a:solidFill>
              <a:srgbClr val="CC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SemiBold" panose="00000700000000000000" pitchFamily="2" charset="-52"/>
          </a:endParaRPr>
        </a:p>
      </dsp:txBody>
      <dsp:txXfrm>
        <a:off x="3072024" y="341400"/>
        <a:ext cx="2743148" cy="1645888"/>
      </dsp:txXfrm>
    </dsp:sp>
    <dsp:sp modelId="{19F9DCDA-3746-42E5-9170-757E90A69FF5}">
      <dsp:nvSpPr>
        <dsp:cNvPr id="0" name=""/>
        <dsp:cNvSpPr/>
      </dsp:nvSpPr>
      <dsp:spPr>
        <a:xfrm>
          <a:off x="6022170" y="317946"/>
          <a:ext cx="2743148" cy="1645888"/>
        </a:xfrm>
        <a:prstGeom prst="rect">
          <a:avLst/>
        </a:prstGeom>
        <a:solidFill>
          <a:schemeClr val="accent2">
            <a:lumMod val="75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-52"/>
            </a:rPr>
            <a:t>ДОВІРА</a:t>
          </a:r>
          <a:endParaRPr lang="ru-RU" sz="3200" b="1" kern="1200" dirty="0">
            <a:solidFill>
              <a:srgbClr val="CC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SemiBold" panose="00000700000000000000" pitchFamily="2" charset="-52"/>
          </a:endParaRPr>
        </a:p>
      </dsp:txBody>
      <dsp:txXfrm>
        <a:off x="6022170" y="317946"/>
        <a:ext cx="2743148" cy="1645888"/>
      </dsp:txXfrm>
    </dsp:sp>
    <dsp:sp modelId="{59335D60-6ACE-4649-B4AD-600083739329}">
      <dsp:nvSpPr>
        <dsp:cNvPr id="0" name=""/>
        <dsp:cNvSpPr/>
      </dsp:nvSpPr>
      <dsp:spPr>
        <a:xfrm>
          <a:off x="1315997" y="2317186"/>
          <a:ext cx="2743148" cy="1645888"/>
        </a:xfrm>
        <a:prstGeom prst="rect">
          <a:avLst/>
        </a:prstGeom>
        <a:solidFill>
          <a:schemeClr val="accent2">
            <a:lumMod val="75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-52"/>
            </a:rPr>
            <a:t>ВІДПОВІДАЛЬНІСТЬ</a:t>
          </a:r>
          <a:endParaRPr lang="ru-RU" sz="2100" b="1" kern="1200" dirty="0">
            <a:solidFill>
              <a:srgbClr val="CC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SemiBold" panose="00000700000000000000" pitchFamily="2" charset="-52"/>
          </a:endParaRPr>
        </a:p>
      </dsp:txBody>
      <dsp:txXfrm>
        <a:off x="1315997" y="2317186"/>
        <a:ext cx="2743148" cy="1645888"/>
      </dsp:txXfrm>
    </dsp:sp>
    <dsp:sp modelId="{925EB68A-A8B0-4D6F-8111-64734C4C0E0F}">
      <dsp:nvSpPr>
        <dsp:cNvPr id="0" name=""/>
        <dsp:cNvSpPr/>
      </dsp:nvSpPr>
      <dsp:spPr>
        <a:xfrm>
          <a:off x="4785202" y="2317186"/>
          <a:ext cx="2743148" cy="1645888"/>
        </a:xfrm>
        <a:prstGeom prst="rect">
          <a:avLst/>
        </a:prstGeom>
        <a:solidFill>
          <a:schemeClr val="accent2">
            <a:lumMod val="75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-52"/>
            </a:rPr>
            <a:t>СПРАВЕДЛИВІСТЬ</a:t>
          </a:r>
          <a:endParaRPr lang="ru-RU" sz="2100" b="1" kern="1200" dirty="0">
            <a:solidFill>
              <a:srgbClr val="CC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 SemiBold" panose="00000700000000000000" pitchFamily="2" charset="-52"/>
          </a:endParaRPr>
        </a:p>
      </dsp:txBody>
      <dsp:txXfrm>
        <a:off x="4785202" y="2317186"/>
        <a:ext cx="2743148" cy="16458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144AB-1037-499A-B2F2-66EB468B3E98}">
      <dsp:nvSpPr>
        <dsp:cNvPr id="0" name=""/>
        <dsp:cNvSpPr/>
      </dsp:nvSpPr>
      <dsp:spPr>
        <a:xfrm>
          <a:off x="416571" y="475929"/>
          <a:ext cx="5096717" cy="13056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53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rPr>
            <a:t>  Нормативно-правові  документи </a:t>
          </a:r>
          <a:endParaRPr lang="ru-RU" sz="3600" kern="1200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krobat ExtraBold" panose="00000900000000000000" pitchFamily="50" charset="-52"/>
          </a:endParaRPr>
        </a:p>
      </dsp:txBody>
      <dsp:txXfrm>
        <a:off x="416571" y="475929"/>
        <a:ext cx="5096717" cy="1305650"/>
      </dsp:txXfrm>
    </dsp:sp>
    <dsp:sp modelId="{B09B54B7-B196-43DE-BCE0-8756D71CBAB0}">
      <dsp:nvSpPr>
        <dsp:cNvPr id="0" name=""/>
        <dsp:cNvSpPr/>
      </dsp:nvSpPr>
      <dsp:spPr>
        <a:xfrm>
          <a:off x="172583" y="0"/>
          <a:ext cx="1083076" cy="175591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3CB32-D30A-4299-A90D-375BBE918B7E}">
      <dsp:nvSpPr>
        <dsp:cNvPr id="0" name=""/>
        <dsp:cNvSpPr/>
      </dsp:nvSpPr>
      <dsp:spPr>
        <a:xfrm>
          <a:off x="6182095" y="329857"/>
          <a:ext cx="4220660" cy="1505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53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rPr>
            <a:t>Статті українською та іноземними мовами</a:t>
          </a:r>
          <a:endParaRPr lang="ru-RU" sz="3200" kern="1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krobat ExtraBold" panose="00000900000000000000" pitchFamily="50" charset="-52"/>
          </a:endParaRPr>
        </a:p>
      </dsp:txBody>
      <dsp:txXfrm>
        <a:off x="6182095" y="329857"/>
        <a:ext cx="4220660" cy="1505211"/>
      </dsp:txXfrm>
    </dsp:sp>
    <dsp:sp modelId="{3D2FF434-E499-416D-B7A0-9983E40F450C}">
      <dsp:nvSpPr>
        <dsp:cNvPr id="0" name=""/>
        <dsp:cNvSpPr/>
      </dsp:nvSpPr>
      <dsp:spPr>
        <a:xfrm>
          <a:off x="5612598" y="26060"/>
          <a:ext cx="1208818" cy="158750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2654DF-4609-4130-9D8B-EE3699DF7721}">
      <dsp:nvSpPr>
        <dsp:cNvPr id="0" name=""/>
        <dsp:cNvSpPr/>
      </dsp:nvSpPr>
      <dsp:spPr>
        <a:xfrm>
          <a:off x="2585498" y="1999483"/>
          <a:ext cx="5510855" cy="2052551"/>
        </a:xfrm>
        <a:prstGeom prst="rect">
          <a:avLst/>
        </a:prstGeom>
        <a:solidFill>
          <a:schemeClr val="bg1">
            <a:alpha val="40000"/>
          </a:schemeClr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53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rPr>
            <a:t>Підручники, книги, </a:t>
          </a:r>
          <a:r>
            <a:rPr lang="uk-UA" sz="32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rPr>
            <a:t>дисертації, автореферати та монографії</a:t>
          </a:r>
          <a:endParaRPr lang="ru-RU" sz="3200" kern="1200" dirty="0" smtClean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krobat ExtraBold" panose="00000900000000000000" pitchFamily="50" charset="-52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2585498" y="1999483"/>
        <a:ext cx="5510855" cy="2052551"/>
      </dsp:txXfrm>
    </dsp:sp>
    <dsp:sp modelId="{D8EC7A8D-BC8C-47C2-820D-E4309406DA2B}">
      <dsp:nvSpPr>
        <dsp:cNvPr id="0" name=""/>
        <dsp:cNvSpPr/>
      </dsp:nvSpPr>
      <dsp:spPr>
        <a:xfrm>
          <a:off x="2224659" y="1853078"/>
          <a:ext cx="1256706" cy="179087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2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51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94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019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9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85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45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39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91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428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01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7FB12-E3FB-4F36-B2C8-AE6D508DF2B2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B310-A325-427E-A204-F293A8976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40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biblhgpa.jimdofree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epository.khpa.edu.ua:8080/jspui/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://repository.khpa.edu.ua:8080/jspui/handle/123456789/17" TargetMode="Externa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rr.ks.ua/books.htm" TargetMode="Externa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.imzo.gov.ua/navchalno-metodichn-posbniki/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mon.gov.ua/ua/np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n.gov.ua/ua/npa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holar.google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hyperlink" Target="https://scholar.google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pus.com/search/form.uri?display=basic#basi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academiq.org.ua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ygR4DAER4OMUPbBgbclsSg2_kgs9gc-j/view" TargetMode="External"/><Relationship Id="rId7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doaj.org/" TargetMode="External"/><Relationship Id="rId3" Type="http://schemas.openxmlformats.org/officeDocument/2006/relationships/image" Target="../media/image86.png"/><Relationship Id="rId7" Type="http://schemas.openxmlformats.org/officeDocument/2006/relationships/hyperlink" Target="https://worldwidescience.org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hyperlink" Target="https://core.ac.uk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5.jpeg"/><Relationship Id="rId7" Type="http://schemas.openxmlformats.org/officeDocument/2006/relationships/image" Target="../media/image8.gif"/><Relationship Id="rId12" Type="http://schemas.openxmlformats.org/officeDocument/2006/relationships/image" Target="../media/image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11" Type="http://schemas.openxmlformats.org/officeDocument/2006/relationships/image" Target="../media/image98.png"/><Relationship Id="rId5" Type="http://schemas.openxmlformats.org/officeDocument/2006/relationships/image" Target="../media/image93.jpeg"/><Relationship Id="rId10" Type="http://schemas.openxmlformats.org/officeDocument/2006/relationships/image" Target="../media/image97.jpg"/><Relationship Id="rId4" Type="http://schemas.openxmlformats.org/officeDocument/2006/relationships/image" Target="../media/image92.png"/><Relationship Id="rId9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biblhgpa.jimdofree.com/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hyperlink" Target="https://biblhgpa.jimdofree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02.png"/><Relationship Id="rId4" Type="http://schemas.openxmlformats.org/officeDocument/2006/relationships/image" Target="../media/image8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8.gif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MJebBc4nQJonUWlvf73E4vZ5cjYmoWPN/view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ривычка чтения среди студентов и её влияние на успеваемость: исследование  студентов политехнического института Koforidua | Юго-Западный  государственный университет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58452" cy="5425373"/>
          </a:xfrm>
          <a:prstGeom prst="rect">
            <a:avLst/>
          </a:prstGeom>
          <a:solidFill>
            <a:schemeClr val="accent1">
              <a:alpha val="89000"/>
            </a:schemeClr>
          </a:solidFill>
          <a:extLst/>
        </p:spPr>
      </p:pic>
      <p:pic>
        <p:nvPicPr>
          <p:cNvPr id="8" name="Рисунок 7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5" name="Группа 4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5285" y="3784594"/>
            <a:ext cx="9633895" cy="3073406"/>
            <a:chOff x="-361529" y="3808320"/>
            <a:chExt cx="8194737" cy="2547440"/>
          </a:xfrm>
          <a:solidFill>
            <a:schemeClr val="accent2">
              <a:lumMod val="75000"/>
              <a:alpha val="47000"/>
            </a:schemeClr>
          </a:solidFill>
        </p:grpSpPr>
        <p:sp>
          <p:nvSpPr>
            <p:cNvPr id="6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7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14" name="Заголовок 32">
            <a:extLst>
              <a:ext uri="{FF2B5EF4-FFF2-40B4-BE49-F238E27FC236}">
                <a16:creationId xmlns:a16="http://schemas.microsoft.com/office/drawing/2014/main" xmlns="" id="{18CDD97B-6E25-4FB4-B239-493E54AA0830}"/>
              </a:ext>
            </a:extLst>
          </p:cNvPr>
          <p:cNvSpPr txBox="1">
            <a:spLocks/>
          </p:cNvSpPr>
          <p:nvPr/>
        </p:nvSpPr>
        <p:spPr>
          <a:xfrm>
            <a:off x="291055" y="4097987"/>
            <a:ext cx="7576342" cy="12698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 smtClean="0">
              <a:solidFill>
                <a:srgbClr val="FFC000"/>
              </a:solidFill>
              <a:latin typeface="Akrobat ExtraBold" panose="00000900000000000000" pitchFamily="50" charset="-52"/>
            </a:endParaRPr>
          </a:p>
          <a:p>
            <a:endParaRPr lang="ru-RU" sz="3600" dirty="0">
              <a:solidFill>
                <a:srgbClr val="FFC000"/>
              </a:solidFill>
              <a:latin typeface="Akrobat ExtraBold" panose="00000900000000000000" pitchFamily="50" charset="-52"/>
            </a:endParaRPr>
          </a:p>
          <a:p>
            <a:r>
              <a:rPr lang="ru-RU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Поради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uk-UA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бібліотекаря</a:t>
            </a:r>
            <a:r>
              <a:rPr lang="uk-UA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 </a:t>
            </a:r>
            <a:r>
              <a:rPr lang="ru-RU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щодо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написання</a:t>
            </a:r>
            <a:endParaRPr lang="ru-RU" sz="3600" dirty="0" smtClean="0">
              <a:solidFill>
                <a:schemeClr val="accent2">
                  <a:lumMod val="60000"/>
                  <a:lumOff val="40000"/>
                </a:schemeClr>
              </a:solidFill>
              <a:latin typeface="Akrobat ExtraBold" panose="00000900000000000000" pitchFamily="50" charset="-52"/>
            </a:endParaRPr>
          </a:p>
          <a:p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наукових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робіт</a:t>
            </a:r>
            <a:endParaRPr lang="ru-RU" sz="3600" dirty="0">
              <a:solidFill>
                <a:schemeClr val="accent2">
                  <a:lumMod val="60000"/>
                  <a:lumOff val="4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15" name="Текст 33">
            <a:extLst>
              <a:ext uri="{FF2B5EF4-FFF2-40B4-BE49-F238E27FC236}">
                <a16:creationId xmlns:a16="http://schemas.microsoft.com/office/drawing/2014/main" xmlns="" id="{859D862E-AE8E-482F-9E23-3C096FF03E54}"/>
              </a:ext>
            </a:extLst>
          </p:cNvPr>
          <p:cNvSpPr txBox="1">
            <a:spLocks/>
          </p:cNvSpPr>
          <p:nvPr/>
        </p:nvSpPr>
        <p:spPr>
          <a:xfrm>
            <a:off x="960342" y="5597057"/>
            <a:ext cx="6633309" cy="1005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Бібліотечний</a:t>
            </a:r>
            <a:r>
              <a:rPr lang="ru-RU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коучинг</a:t>
            </a:r>
            <a:r>
              <a:rPr lang="ru-RU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для  </a:t>
            </a:r>
            <a:r>
              <a:rPr lang="ru-RU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здобувачів</a:t>
            </a:r>
            <a:r>
              <a:rPr lang="ru-RU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</a:t>
            </a:r>
          </a:p>
          <a:p>
            <a:pPr algn="r"/>
            <a:r>
              <a:rPr lang="en-US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II</a:t>
            </a:r>
            <a:r>
              <a:rPr lang="uk-UA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(</a:t>
            </a:r>
            <a:r>
              <a:rPr lang="ru-RU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магістерського</a:t>
            </a:r>
            <a:r>
              <a:rPr lang="ru-RU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) </a:t>
            </a:r>
            <a:r>
              <a:rPr lang="ru-RU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рівня</a:t>
            </a:r>
            <a:r>
              <a:rPr lang="ru-RU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вищої</a:t>
            </a:r>
            <a:r>
              <a:rPr lang="ru-RU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освіти</a:t>
            </a:r>
            <a:r>
              <a:rPr lang="ru-RU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</a:t>
            </a:r>
          </a:p>
          <a:p>
            <a:pPr algn="r"/>
            <a:r>
              <a:rPr lang="ru-RU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спеціальності</a:t>
            </a:r>
            <a:r>
              <a:rPr lang="ru-RU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   016  </a:t>
            </a:r>
            <a:r>
              <a:rPr lang="ru-RU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Спеціальна</a:t>
            </a:r>
            <a:r>
              <a:rPr lang="ru-RU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освіта</a:t>
            </a:r>
            <a:endParaRPr lang="ru-RU" sz="1800" i="1" dirty="0" smtClean="0">
              <a:solidFill>
                <a:schemeClr val="accent2">
                  <a:lumMod val="60000"/>
                  <a:lumOff val="40000"/>
                </a:schemeClr>
              </a:solidFill>
              <a:latin typeface="Akrobat ExtraBold" panose="00000900000000000000" pitchFamily="50" charset="-52"/>
            </a:endParaRPr>
          </a:p>
          <a:p>
            <a:pPr algn="r"/>
            <a:r>
              <a:rPr lang="ru-RU" sz="1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krobat ExtraBold" panose="00000900000000000000" pitchFamily="50" charset="-52"/>
              </a:rPr>
              <a:t> </a:t>
            </a:r>
            <a:endParaRPr lang="ru-RU" sz="1800" i="1" dirty="0">
              <a:solidFill>
                <a:schemeClr val="accent2">
                  <a:lumMod val="60000"/>
                  <a:lumOff val="4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312923" y="5660407"/>
            <a:ext cx="1432875" cy="688158"/>
          </a:xfrm>
          <a:prstGeom prst="roundRect">
            <a:avLst/>
          </a:prstGeom>
          <a:gradFill>
            <a:gsLst>
              <a:gs pos="1000">
                <a:schemeClr val="accent4">
                  <a:satMod val="105000"/>
                  <a:tint val="67000"/>
                  <a:alpha val="23000"/>
                  <a:lumMod val="14000"/>
                  <a:lumOff val="86000"/>
                </a:schemeClr>
              </a:gs>
              <a:gs pos="29000">
                <a:schemeClr val="accent4">
                  <a:lumMod val="105000"/>
                  <a:satMod val="103000"/>
                  <a:tint val="73000"/>
                </a:schemeClr>
              </a:gs>
              <a:gs pos="55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krobat ExtraBold" panose="00000900000000000000" pitchFamily="50" charset="-52"/>
              </a:rPr>
              <a:t>Бібліотека</a:t>
            </a:r>
          </a:p>
          <a:p>
            <a:pPr algn="ctr"/>
            <a:r>
              <a:rPr lang="uk-UA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krobat ExtraBold" panose="00000900000000000000" pitchFamily="50" charset="-52"/>
              </a:rPr>
              <a:t>ХГПА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krob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2462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5478" y="-4"/>
            <a:ext cx="12028603" cy="6952269"/>
            <a:chOff x="-361529" y="3808320"/>
            <a:chExt cx="8194737" cy="2547441"/>
          </a:xfrm>
          <a:solidFill>
            <a:schemeClr val="accent2">
              <a:lumMod val="60000"/>
              <a:lumOff val="40000"/>
              <a:alpha val="62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7"/>
          <a:stretch/>
        </p:blipFill>
        <p:spPr>
          <a:xfrm rot="21175582">
            <a:off x="578639" y="1564045"/>
            <a:ext cx="5076285" cy="4701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928">
            <a:off x="6465141" y="409614"/>
            <a:ext cx="4755475" cy="6208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63165" y="499311"/>
            <a:ext cx="6593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Види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академічної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недоброчесності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6938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4"/>
            <a:ext cx="12028603" cy="6952269"/>
            <a:chOff x="-361529" y="3808320"/>
            <a:chExt cx="8194737" cy="2547441"/>
          </a:xfrm>
          <a:solidFill>
            <a:schemeClr val="accent2">
              <a:lumMod val="60000"/>
              <a:lumOff val="40000"/>
              <a:alpha val="6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object 2"/>
          <p:cNvSpPr>
            <a:spLocks noChangeArrowheads="1"/>
          </p:cNvSpPr>
          <p:nvPr/>
        </p:nvSpPr>
        <p:spPr bwMode="auto">
          <a:xfrm>
            <a:off x="3891036" y="227953"/>
            <a:ext cx="8137567" cy="640209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6557" y="1078595"/>
            <a:ext cx="3491341" cy="18466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вченої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освіченої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значить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мислити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(Цицерон -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римський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діяч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республіканського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оратор, </a:t>
            </a:r>
            <a:r>
              <a:rPr lang="ru-RU" sz="1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вчений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E:\002-KIMS BUSINESS\007-02-Fullslidesppt-Contents\20161219\04-edu\owl-item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3707" y="3730633"/>
            <a:ext cx="2317040" cy="241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3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0"/>
            <a:ext cx="12028603" cy="6952269"/>
            <a:chOff x="-361529" y="3808320"/>
            <a:chExt cx="8194737" cy="2547441"/>
          </a:xfrm>
          <a:solidFill>
            <a:schemeClr val="accent2">
              <a:lumMod val="60000"/>
              <a:lumOff val="40000"/>
              <a:alpha val="63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847705" y="129193"/>
            <a:ext cx="82750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Як </a:t>
            </a:r>
            <a:r>
              <a:rPr lang="uk-UA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здійснити пошук наукової інформації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7" name="Объект 6"/>
          <p:cNvSpPr txBox="1">
            <a:spLocks/>
          </p:cNvSpPr>
          <p:nvPr/>
        </p:nvSpPr>
        <p:spPr>
          <a:xfrm>
            <a:off x="1847705" y="966269"/>
            <a:ext cx="8092478" cy="763525"/>
          </a:xfrm>
          <a:prstGeom prst="roundRect">
            <a:avLst/>
          </a:prstGeom>
          <a:solidFill>
            <a:schemeClr val="bg1">
              <a:alpha val="4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  <a:defRPr/>
            </a:pPr>
            <a:r>
              <a:rPr lang="uk-UA" sz="2000" b="1" dirty="0" smtClean="0">
                <a:solidFill>
                  <a:srgbClr val="D68B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Основу бібліографії наукових робіт повинні складати                                                ці три типи джерел:</a:t>
            </a:r>
            <a:endParaRPr lang="ru-RU" sz="2000" b="1" dirty="0">
              <a:solidFill>
                <a:srgbClr val="D68B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Bold" panose="000007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664778"/>
              </p:ext>
            </p:extLst>
          </p:nvPr>
        </p:nvGraphicFramePr>
        <p:xfrm>
          <a:off x="766345" y="2113094"/>
          <a:ext cx="10659310" cy="4052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7358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0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60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3199" y="431461"/>
            <a:ext cx="6223388" cy="5552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9E1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Пошукові системи </a:t>
            </a:r>
            <a:r>
              <a:rPr lang="uk-UA" sz="2400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/>
            </a:r>
            <a:br>
              <a:rPr lang="uk-UA" sz="2400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</a:br>
            <a:r>
              <a:rPr lang="uk-UA" sz="2400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/>
            </a:r>
            <a:br>
              <a:rPr lang="uk-UA" sz="2400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</a:b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індексують будь-який тип джерела з Інтернет, </a:t>
            </a:r>
            <a:endParaRPr lang="en-US" sz="2400" b="1" i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ctr"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 надають користувачам необмежену кількість Інтернет-джерел. </a:t>
            </a:r>
            <a:endParaRPr lang="en-US" sz="2400" b="1" i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>
              <a:defRPr/>
            </a:pPr>
            <a:endParaRPr lang="en-US" sz="2400" b="1" i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ctr">
              <a:defRPr/>
            </a:pPr>
            <a:r>
              <a:rPr lang="uk-UA" sz="2400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/>
            </a:r>
            <a:br>
              <a:rPr lang="uk-UA" sz="2400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</a:b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-52"/>
              </a:rPr>
              <a:t>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-52"/>
              </a:rPr>
              <a:t>o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-52"/>
              </a:rPr>
              <a:t>o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-52"/>
              </a:rPr>
              <a:t>g</a:t>
            </a:r>
            <a:r>
              <a:rPr lang="en-US" sz="2400" b="1" dirty="0">
                <a:solidFill>
                  <a:srgbClr val="62C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-52"/>
              </a:rPr>
              <a:t>l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-52"/>
              </a:rPr>
              <a:t>e</a:t>
            </a:r>
            <a:r>
              <a:rPr lang="uk-UA" sz="2400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/>
            </a:r>
            <a:br>
              <a:rPr lang="uk-UA" sz="2400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</a:br>
            <a:r>
              <a:rPr lang="en-US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Google</a:t>
            </a:r>
            <a:r>
              <a:rPr lang="en-US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br>
              <a:rPr lang="en-US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</a:br>
            <a:r>
              <a:rPr lang="en-US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Google.com</a:t>
            </a:r>
            <a:r>
              <a:rPr lang="en-US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–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пошуковик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Гугл є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найтоповішим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близько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92%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всього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 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інтернет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 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пошуку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по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всьому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світу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здійснюється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саме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через </a:t>
            </a:r>
            <a:r>
              <a:rPr lang="en-US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Google. </a:t>
            </a:r>
            <a:endParaRPr lang="tr-TR" sz="2400" b="1" i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pic>
        <p:nvPicPr>
          <p:cNvPr id="1028" name="Picture 4" descr="https://o.remove.bg/downloads/2d34c9ca-182e-4925-b7a6-438088f50508/poisk1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87" y="2259247"/>
            <a:ext cx="477202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1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0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73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6" name="Рисунок 5"/>
          <p:cNvPicPr/>
          <p:nvPr/>
        </p:nvPicPr>
        <p:blipFill rotWithShape="1">
          <a:blip r:embed="rId3"/>
          <a:srcRect l="21646" t="9122" r="23196" b="8210"/>
          <a:stretch/>
        </p:blipFill>
        <p:spPr bwMode="auto">
          <a:xfrm>
            <a:off x="363573" y="1315295"/>
            <a:ext cx="7036717" cy="526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Заголовок 33">
            <a:extLst>
              <a:ext uri="{FF2B5EF4-FFF2-40B4-BE49-F238E27FC236}">
                <a16:creationId xmlns:a16="http://schemas.microsoft.com/office/drawing/2014/main" xmlns="" id="{3749FE94-FC7C-4359-A56E-6C7A87BDEE87}"/>
              </a:ext>
            </a:extLst>
          </p:cNvPr>
          <p:cNvSpPr txBox="1">
            <a:spLocks/>
          </p:cNvSpPr>
          <p:nvPr/>
        </p:nvSpPr>
        <p:spPr>
          <a:xfrm>
            <a:off x="1070072" y="113460"/>
            <a:ext cx="10127089" cy="82323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Вебсайт</a:t>
            </a: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бібліотеки           </a:t>
            </a:r>
            <a:r>
              <a:rPr lang="ru-RU" altLang="ru-RU" sz="2400" dirty="0" smtClean="0">
                <a:solidFill>
                  <a:srgbClr val="0C788E"/>
                </a:solidFill>
                <a:hlinkClick r:id="rId4"/>
              </a:rPr>
              <a:t>https</a:t>
            </a:r>
            <a:r>
              <a:rPr lang="ru-RU" altLang="ru-RU" sz="2400" dirty="0">
                <a:solidFill>
                  <a:srgbClr val="0C788E"/>
                </a:solidFill>
                <a:hlinkClick r:id="rId4"/>
              </a:rPr>
              <a:t>://biblhgpa.jimdofree.com/</a:t>
            </a:r>
            <a:endParaRPr lang="ru-RU" altLang="ru-RU" sz="2400" dirty="0">
              <a:solidFill>
                <a:srgbClr val="0C788E"/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70723" y="2971800"/>
            <a:ext cx="1583702" cy="893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75315" y="6221691"/>
            <a:ext cx="1916605" cy="5467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/>
          <p:nvPr/>
        </p:nvPicPr>
        <p:blipFill rotWithShape="1">
          <a:blip r:embed="rId5"/>
          <a:srcRect t="11692" b="12452"/>
          <a:stretch/>
        </p:blipFill>
        <p:spPr bwMode="auto">
          <a:xfrm>
            <a:off x="6864133" y="936690"/>
            <a:ext cx="5231696" cy="383043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4" descr="https://o.remove.bg/downloads/5af16d6f-1fe0-4951-ad5d-6b4bc7501774/png-transparent-magnifying-glass-cartoon-magnifying-glass-magnifier-animation-thumbnail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6299">
            <a:off x="4940380" y="4039694"/>
            <a:ext cx="2539329" cy="24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7157258" y="2950590"/>
            <a:ext cx="3042302" cy="914400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45921" y="1578989"/>
            <a:ext cx="2502131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Бібліотека авторефератів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8414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0"/>
            <a:ext cx="12028603" cy="6952269"/>
            <a:chOff x="-361529" y="3808320"/>
            <a:chExt cx="8194737" cy="2547441"/>
          </a:xfrm>
          <a:solidFill>
            <a:schemeClr val="accent2">
              <a:lumMod val="60000"/>
              <a:lumOff val="4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69" y="252641"/>
            <a:ext cx="6875842" cy="110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1" descr="https://image.jimcdn.com/app/cms/image/transf/dimension=302x10000:format=jpg/path/s84cc3c8f0c801f55/image/i7845ba7916000858/version/1495698891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99283" y="252641"/>
            <a:ext cx="2771480" cy="114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age.jimcdn.com/app/cms/image/transf/dimension=302x10000:format=jpg/path/s84cc3c8f0c801f55/image/id774dd788fdc5253/version/1495698885/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99283" y="1569986"/>
            <a:ext cx="2771480" cy="100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mage.jimcdn.com/app/cms/image/transf/none/path/s84cc3c8f0c801f55/image/i1682acd265f4aa3b/version/1525434994/ima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0304" y="2746264"/>
            <a:ext cx="2780459" cy="863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mage.jimcdn.com/app/cms/image/transf/dimension=332x10000:format=jpg/path/s84cc3c8f0c801f55/image/iad30e6bc04f89efc/version/1495698867/imag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52596" y="3772888"/>
            <a:ext cx="2855873" cy="104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image.jimcdn.com/app/cms/image/transf/dimension=341x10000:format=jpg/path/s84cc3c8f0c801f55/image/i6b848d42540aba67/version/1495629323/imag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90304" y="4973113"/>
            <a:ext cx="2855873" cy="107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МОН утвердило перечень спецсредств для коррекции психофизического развития  детей с особыми образовательными потребностями — CW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32" y="1617748"/>
            <a:ext cx="2833034" cy="95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https://image.jimcdn.com/app/cms/image/transf/dimension=302x10000:format=jpg/path/s84cc3c8f0c801f55/image/ie2ab02326b5f7427/version/1620285399/image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32" y="3312140"/>
            <a:ext cx="2958673" cy="83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https://image.jimcdn.com/app/cms/image/transf/dimension=302x10000:format=jpg/path/s84cc3c8f0c801f55/image/id774dd788fdc5253/version/1495698885/imag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12" y="5025578"/>
            <a:ext cx="2939633" cy="102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11"/>
          <a:srcRect l="21165" t="8837" r="21272" b="8495"/>
          <a:stretch/>
        </p:blipFill>
        <p:spPr bwMode="auto">
          <a:xfrm>
            <a:off x="530669" y="1693177"/>
            <a:ext cx="4495254" cy="4924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Овал 15"/>
          <p:cNvSpPr/>
          <p:nvPr/>
        </p:nvSpPr>
        <p:spPr>
          <a:xfrm>
            <a:off x="746107" y="3292989"/>
            <a:ext cx="2836678" cy="3324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12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23734"/>
            <a:ext cx="11811694" cy="6952266"/>
            <a:chOff x="-213755" y="3808320"/>
            <a:chExt cx="8046963" cy="2547440"/>
          </a:xfrm>
          <a:solidFill>
            <a:schemeClr val="accent2">
              <a:lumMod val="60000"/>
              <a:lumOff val="40000"/>
              <a:alpha val="53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213755" y="3808320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807578" y="23734"/>
            <a:ext cx="68343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Цифровий </a:t>
            </a:r>
            <a:r>
              <a:rPr lang="uk-UA" sz="48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репозиторій</a:t>
            </a:r>
            <a:r>
              <a:rPr lang="uk-UA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://repository.khpa.edu.ua:8080/jspui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Akrobat ExtraBold" panose="00000900000000000000" pitchFamily="50" charset="-52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23731" t="13113" r="24639" b="9635"/>
          <a:stretch/>
        </p:blipFill>
        <p:spPr bwMode="auto">
          <a:xfrm>
            <a:off x="725765" y="1763735"/>
            <a:ext cx="4817195" cy="4290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12730" y="5606274"/>
            <a:ext cx="5184742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Times New Roman" panose="02020603050405020304" pitchFamily="18" charset="0"/>
              </a:rPr>
              <a:t>Кафедра корекційної освіти  </a:t>
            </a:r>
            <a:endParaRPr lang="uk-UA" b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Times New Roman" panose="02020603050405020304" pitchFamily="18" charset="0"/>
              </a:rPr>
              <a:t>та 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Times New Roman" panose="02020603050405020304" pitchFamily="18" charset="0"/>
              </a:rPr>
              <a:t>спеціальної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Times New Roman" panose="02020603050405020304" pitchFamily="18" charset="0"/>
              </a:rPr>
              <a:t>психології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Times New Roman" panose="02020603050405020304" pitchFamily="18" charset="0"/>
                <a:hlinkClick r:id="rId5"/>
              </a:rPr>
              <a:t>http://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Times New Roman" panose="02020603050405020304" pitchFamily="18" charset="0"/>
                <a:hlinkClick r:id="rId5"/>
              </a:rPr>
              <a:t>repository.khpa.edu.ua:8080/jspui/handle/123456789/17</a:t>
            </a:r>
            <a:r>
              <a:rPr lang="uk-UA" sz="16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1400" b="1" dirty="0">
                <a:latin typeface="Times New Roman CYR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29559" y="5405508"/>
            <a:ext cx="1659117" cy="401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/>
          <p:nvPr/>
        </p:nvPicPr>
        <p:blipFill rotWithShape="1">
          <a:blip r:embed="rId6"/>
          <a:srcRect l="21360" t="13978" r="22628" b="7538"/>
          <a:stretch/>
        </p:blipFill>
        <p:spPr bwMode="auto">
          <a:xfrm>
            <a:off x="6083531" y="1192721"/>
            <a:ext cx="5018202" cy="4225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6" descr="https://o.remove.bg/downloads/d414d2d0-ec7f-4076-a7b6-9c8e13705614/png-transparent-owl-education-teacher-illustration-owl-teaching-animals-vertebrate-cartoon-thumbnail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414" y="144790"/>
            <a:ext cx="1791466" cy="1517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ловина рамки 13"/>
          <p:cNvSpPr/>
          <p:nvPr/>
        </p:nvSpPr>
        <p:spPr>
          <a:xfrm rot="13356919">
            <a:off x="388080" y="5335600"/>
            <a:ext cx="413186" cy="255187"/>
          </a:xfrm>
          <a:prstGeom prst="half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209608" y="3133898"/>
            <a:ext cx="2136370" cy="2095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425169" y="2108678"/>
            <a:ext cx="1547632" cy="3324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7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3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72078"/>
            <a:ext cx="11981469" cy="6930078"/>
            <a:chOff x="-233984" y="3781546"/>
            <a:chExt cx="8105456" cy="2574214"/>
          </a:xfrm>
          <a:solidFill>
            <a:schemeClr val="accent2">
              <a:lumMod val="60000"/>
              <a:lumOff val="40000"/>
              <a:alpha val="67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790813"/>
              <a:ext cx="7871472" cy="2564947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233984" y="3781546"/>
              <a:ext cx="8060815" cy="2574214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r>
                <a:rPr lang="uk-UA" dirty="0" smtClean="0"/>
                <a:t> </a:t>
              </a:r>
              <a:endParaRPr lang="ru-RU" dirty="0"/>
            </a:p>
          </p:txBody>
        </p:sp>
      </p:grpSp>
      <p:pic>
        <p:nvPicPr>
          <p:cNvPr id="10" name="Рисунок 9"/>
          <p:cNvPicPr/>
          <p:nvPr/>
        </p:nvPicPr>
        <p:blipFill rotWithShape="1">
          <a:blip r:embed="rId3"/>
          <a:srcRect l="10724" t="9474" r="13487" b="8069"/>
          <a:stretch/>
        </p:blipFill>
        <p:spPr bwMode="auto">
          <a:xfrm>
            <a:off x="2130606" y="129615"/>
            <a:ext cx="9549352" cy="6287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ttps://o.remove.bg/downloads/d414d2d0-ec7f-4076-a7b6-9c8e13705614/png-transparent-owl-education-teacher-illustration-owl-teaching-animals-vertebrate-cartoon-thumbnail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8" y="1614333"/>
            <a:ext cx="2603654" cy="220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334092" y="1567204"/>
            <a:ext cx="3063534" cy="1918354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4282512" y="2879884"/>
            <a:ext cx="4465386" cy="94267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403689" y="3080206"/>
            <a:ext cx="4380545" cy="386499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6039464" y="3129691"/>
            <a:ext cx="2850036" cy="690515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697610" y="5327733"/>
            <a:ext cx="29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https://</a:t>
            </a:r>
            <a:r>
              <a:rPr lang="ru-RU" dirty="0" smtClean="0">
                <a:hlinkClick r:id="rId5"/>
              </a:rPr>
              <a:t>corr.ks.ua/books.htm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3071" y="4627011"/>
            <a:ext cx="2307249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Методичні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рекомендації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посібники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монографії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та ін.</a:t>
            </a:r>
            <a:endParaRPr lang="ru-RU" sz="1400" dirty="0">
              <a:solidFill>
                <a:schemeClr val="accent4">
                  <a:lumMod val="50000"/>
                </a:schemeClr>
              </a:solidFill>
              <a:effectLst/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400800" y="483119"/>
            <a:ext cx="1044483" cy="680663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61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0"/>
            <a:ext cx="11981469" cy="6930078"/>
            <a:chOff x="-233984" y="3781546"/>
            <a:chExt cx="8105456" cy="2574214"/>
          </a:xfrm>
          <a:solidFill>
            <a:schemeClr val="accent2">
              <a:lumMod val="60000"/>
              <a:lumOff val="40000"/>
              <a:alpha val="67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790813"/>
              <a:ext cx="7871472" cy="2564947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233984" y="3781546"/>
              <a:ext cx="8060815" cy="2574214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r>
                <a:rPr lang="uk-UA" dirty="0" smtClean="0"/>
                <a:t> </a:t>
              </a:r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826158" y="168625"/>
            <a:ext cx="5430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https://lib.imzo.gov.ua/navchalno-metodichn-posbniki</a:t>
            </a:r>
            <a:r>
              <a:rPr lang="ru-RU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7" name="Рисунок 16" descr="lib.imzo.gov.u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67" y="195046"/>
            <a:ext cx="4991100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/>
          <p:nvPr/>
        </p:nvPicPr>
        <p:blipFill rotWithShape="1">
          <a:blip r:embed="rId5"/>
          <a:srcRect l="7536" t="9962" r="9728" b="6215"/>
          <a:stretch/>
        </p:blipFill>
        <p:spPr bwMode="auto">
          <a:xfrm>
            <a:off x="274321" y="1122218"/>
            <a:ext cx="5755691" cy="536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0467" y="3913938"/>
            <a:ext cx="230724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Навчально-методичні посібники</a:t>
            </a:r>
            <a:endParaRPr lang="ru-RU" sz="1400" dirty="0">
              <a:solidFill>
                <a:schemeClr val="accent4">
                  <a:lumMod val="50000"/>
                </a:schemeClr>
              </a:solidFill>
              <a:effectLst/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70487" y="5577839"/>
            <a:ext cx="1404852" cy="545839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/>
          <p:nvPr/>
        </p:nvPicPr>
        <p:blipFill rotWithShape="1">
          <a:blip r:embed="rId6"/>
          <a:srcRect l="10422" t="10262" r="15660" b="8209"/>
          <a:stretch/>
        </p:blipFill>
        <p:spPr bwMode="auto">
          <a:xfrm>
            <a:off x="6096000" y="562905"/>
            <a:ext cx="5098187" cy="3071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669091" y="2156470"/>
            <a:ext cx="3255704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Для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педагогічних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працівників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які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працюють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з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учнями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особливими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освітніми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потребами</a:t>
            </a:r>
          </a:p>
        </p:txBody>
      </p:sp>
      <p:sp>
        <p:nvSpPr>
          <p:cNvPr id="24" name="Овал 23"/>
          <p:cNvSpPr/>
          <p:nvPr/>
        </p:nvSpPr>
        <p:spPr>
          <a:xfrm>
            <a:off x="8413602" y="1483231"/>
            <a:ext cx="2470751" cy="370326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/>
          <p:nvPr/>
        </p:nvPicPr>
        <p:blipFill rotWithShape="1">
          <a:blip r:embed="rId7"/>
          <a:srcRect l="11545" t="10547" r="11331" b="4219"/>
          <a:stretch/>
        </p:blipFill>
        <p:spPr bwMode="auto">
          <a:xfrm>
            <a:off x="6392487" y="3447123"/>
            <a:ext cx="5043043" cy="320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1272914" y="4661002"/>
            <a:ext cx="471177" cy="99653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9413388" y="461746"/>
            <a:ext cx="471177" cy="99653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9061354" y="3220171"/>
            <a:ext cx="471177" cy="99653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9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4"/>
            <a:ext cx="12028603" cy="6952269"/>
            <a:chOff x="-361529" y="3808320"/>
            <a:chExt cx="8194737" cy="2547441"/>
          </a:xfrm>
          <a:solidFill>
            <a:schemeClr val="accent2">
              <a:lumMod val="60000"/>
              <a:lumOff val="40000"/>
              <a:alpha val="69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9" name="Рисунок 8" descr="МОН утвердило перечень спецсредств для коррекции психофизического развития  детей с особыми образовательными потребностями — CW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8" y="313022"/>
            <a:ext cx="2824350" cy="78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18820" y="444151"/>
            <a:ext cx="3430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sz="2400" dirty="0" smtClean="0">
                <a:hlinkClick r:id="rId4"/>
              </a:rPr>
              <a:t>mon.gov.ua/ua/npa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960612" y="5305264"/>
            <a:ext cx="914400" cy="28280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6324086" y="3270506"/>
            <a:ext cx="2300319" cy="1906739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8248341" y="1093509"/>
            <a:ext cx="3444507" cy="1350433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/>
          <p:nvPr/>
        </p:nvPicPr>
        <p:blipFill rotWithShape="1">
          <a:blip r:embed="rId5"/>
          <a:srcRect t="9643" b="15287"/>
          <a:stretch/>
        </p:blipFill>
        <p:spPr bwMode="auto">
          <a:xfrm>
            <a:off x="121306" y="1746437"/>
            <a:ext cx="6590309" cy="481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27876" y="4560548"/>
            <a:ext cx="914400" cy="20739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73166" y="5627762"/>
            <a:ext cx="1027522" cy="331872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овина рамки 17"/>
          <p:cNvSpPr/>
          <p:nvPr/>
        </p:nvSpPr>
        <p:spPr>
          <a:xfrm rot="13356919">
            <a:off x="1157438" y="5666104"/>
            <a:ext cx="413186" cy="255187"/>
          </a:xfrm>
          <a:prstGeom prst="halfFrame">
            <a:avLst>
              <a:gd name="adj1" fmla="val 33333"/>
              <a:gd name="adj2" fmla="val 3888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6"/>
          <a:srcRect l="9461" t="10262" r="6680" b="74570"/>
          <a:stretch/>
        </p:blipFill>
        <p:spPr bwMode="auto">
          <a:xfrm>
            <a:off x="5339237" y="1581032"/>
            <a:ext cx="5423408" cy="89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7"/>
          <a:srcRect l="11291" t="9904" r="12454" b="10330"/>
          <a:stretch/>
        </p:blipFill>
        <p:spPr bwMode="auto">
          <a:xfrm>
            <a:off x="5395871" y="2497235"/>
            <a:ext cx="5416981" cy="3313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Овал 11"/>
          <p:cNvSpPr/>
          <p:nvPr/>
        </p:nvSpPr>
        <p:spPr>
          <a:xfrm>
            <a:off x="5531333" y="3951952"/>
            <a:ext cx="4783648" cy="1821580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/>
          <p:nvPr/>
        </p:nvPicPr>
        <p:blipFill rotWithShape="1">
          <a:blip r:embed="rId8"/>
          <a:srcRect l="14270" t="11403" r="22394" b="8495"/>
          <a:stretch/>
        </p:blipFill>
        <p:spPr bwMode="auto">
          <a:xfrm>
            <a:off x="7887271" y="157638"/>
            <a:ext cx="4166648" cy="2984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V="1">
            <a:off x="2958860" y="3750925"/>
            <a:ext cx="3533677" cy="1904215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799877" y="4599337"/>
            <a:ext cx="914400" cy="20739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6542090" y="2329210"/>
            <a:ext cx="3349212" cy="2170118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8277984" y="746027"/>
            <a:ext cx="3533710" cy="1455164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02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71000"/>
            </a:schemeClr>
          </a:solidFill>
        </p:grpSpPr>
        <p:sp>
          <p:nvSpPr>
            <p:cNvPr id="3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4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1998481"/>
            <a:ext cx="7315200" cy="4164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про академічну доброчесність;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Montserrat SemiBold" panose="000007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як здійснити пошук 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наукової інформації</a:t>
            </a: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Montserrat SemiBold" panose="000007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які існують правила цитування;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як оформити посилання на 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роботи інших авторів</a:t>
            </a: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Montserrat SemiBold" panose="000007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як оформити список 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використаних джерел.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Montserrat SemiBold" panose="000007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300" y="-1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sp>
        <p:nvSpPr>
          <p:cNvPr id="10" name="Прямоугольник 9"/>
          <p:cNvSpPr/>
          <p:nvPr/>
        </p:nvSpPr>
        <p:spPr>
          <a:xfrm>
            <a:off x="573999" y="1081416"/>
            <a:ext cx="5890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1891" y="1050638"/>
            <a:ext cx="4852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Сьогодні</a:t>
            </a: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4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ви</a:t>
            </a: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4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дізнаєтеся</a:t>
            </a: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:</a:t>
            </a:r>
            <a:endParaRPr lang="ru-RU" sz="40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7295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60000"/>
              <a:lumOff val="40000"/>
              <a:alpha val="64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70"/>
          <a:stretch/>
        </p:blipFill>
        <p:spPr>
          <a:xfrm>
            <a:off x="225498" y="1518989"/>
            <a:ext cx="6297580" cy="522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1800074" y="4171336"/>
            <a:ext cx="565608" cy="377072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3518256" y="3489093"/>
            <a:ext cx="480767" cy="330724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1403152" y="4721194"/>
            <a:ext cx="565608" cy="377072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770445" y="4231555"/>
            <a:ext cx="1238606" cy="380612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/>
          <p:nvPr/>
        </p:nvPicPr>
        <p:blipFill rotWithShape="1">
          <a:blip r:embed="rId4"/>
          <a:srcRect l="19081" t="9406" r="21432" b="9351"/>
          <a:stretch/>
        </p:blipFill>
        <p:spPr bwMode="auto">
          <a:xfrm>
            <a:off x="7070652" y="1312877"/>
            <a:ext cx="4701115" cy="495584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 flipV="1">
            <a:off x="4741682" y="4614026"/>
            <a:ext cx="3379135" cy="1504115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 descr="МОН утвердило перечень спецсредств для коррекции психофизического развития  детей с особыми образовательными потребностями — CW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18" y="176247"/>
            <a:ext cx="3048000" cy="121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7705771" y="454033"/>
            <a:ext cx="3430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https://</a:t>
            </a:r>
            <a:r>
              <a:rPr lang="ru-RU" sz="2400" dirty="0" smtClean="0">
                <a:hlinkClick r:id="rId6"/>
              </a:rPr>
              <a:t>mon.gov.ua/ua/npa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3160648" y="2080092"/>
            <a:ext cx="914400" cy="751772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3717748" y="2596655"/>
            <a:ext cx="416350" cy="421048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6" descr="https://o.remove.bg/downloads/d414d2d0-ec7f-4076-a7b6-9c8e13705614/png-transparent-owl-education-teacher-illustration-owl-teaching-animals-vertebrate-cartoon-thumbnail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02" y="87571"/>
            <a:ext cx="1576082" cy="1335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85472" y="3831404"/>
            <a:ext cx="1095027" cy="206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Усі категорії</a:t>
            </a:r>
            <a:endParaRPr lang="ru-RU" sz="1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373327" y="3825563"/>
            <a:ext cx="1095027" cy="206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Усі теми</a:t>
            </a:r>
            <a:endParaRPr lang="ru-RU" sz="1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6879" y="4295314"/>
            <a:ext cx="1152212" cy="253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/>
              <a:t>Ключові слова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3656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66502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23716" y="-133047"/>
            <a:ext cx="11811694" cy="7057154"/>
            <a:chOff x="-203216" y="3808320"/>
            <a:chExt cx="8046963" cy="2585873"/>
          </a:xfrm>
          <a:solidFill>
            <a:schemeClr val="accent2">
              <a:lumMod val="60000"/>
              <a:lumOff val="40000"/>
              <a:alpha val="79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203216" y="3846753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TextBox 35">
            <a:extLst>
              <a:ext uri="{FF2B5EF4-FFF2-40B4-BE49-F238E27FC236}">
                <a16:creationId xmlns:a16="http://schemas.microsoft.com/office/drawing/2014/main" xmlns="" id="{FD6B1D15-F7D4-4105-B1F4-15D5C77E8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050" y="175477"/>
            <a:ext cx="5415963" cy="155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Arial" panose="020B0604020202020204" pitchFamily="34" charset="0"/>
              </a:rPr>
              <a:t>Google </a:t>
            </a:r>
            <a:r>
              <a:rPr lang="uk-UA" sz="36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Arial" panose="020B0604020202020204" pitchFamily="34" charset="0"/>
              </a:rPr>
              <a:t>Академі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Arial" panose="020B0604020202020204" pitchFamily="34" charset="0"/>
              </a:rPr>
              <a:t>я -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пошукова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система,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орієнтована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на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пошук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наукової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літератури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за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різними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галузями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знань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та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різними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джерелами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.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zh-CN" altLang="en-US" sz="2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组合 19"/>
          <p:cNvGrpSpPr>
            <a:grpSpLocks/>
          </p:cNvGrpSpPr>
          <p:nvPr/>
        </p:nvGrpSpPr>
        <p:grpSpPr bwMode="auto">
          <a:xfrm>
            <a:off x="670863" y="2520734"/>
            <a:ext cx="4630277" cy="2319487"/>
            <a:chOff x="5467958" y="1834468"/>
            <a:chExt cx="3343477" cy="713694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516392" y="1846172"/>
              <a:ext cx="274665" cy="175805"/>
            </a:xfrm>
            <a:custGeom>
              <a:avLst/>
              <a:gdLst>
                <a:gd name="T0" fmla="*/ 110724 w 1280"/>
                <a:gd name="T1" fmla="*/ 239671 h 1106"/>
                <a:gd name="T2" fmla="*/ 274665 w 1280"/>
                <a:gd name="T3" fmla="*/ 17769 h 1106"/>
                <a:gd name="T4" fmla="*/ 266940 w 1280"/>
                <a:gd name="T5" fmla="*/ 0 h 1106"/>
                <a:gd name="T6" fmla="*/ 99351 w 1280"/>
                <a:gd name="T7" fmla="*/ 145189 h 1106"/>
                <a:gd name="T8" fmla="*/ 23389 w 1280"/>
                <a:gd name="T9" fmla="*/ 99249 h 1106"/>
                <a:gd name="T10" fmla="*/ 0 w 1280"/>
                <a:gd name="T11" fmla="*/ 121136 h 1106"/>
                <a:gd name="T12" fmla="*/ 110724 w 1280"/>
                <a:gd name="T13" fmla="*/ 239671 h 1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0" h="1106">
                  <a:moveTo>
                    <a:pt x="516" y="1106"/>
                  </a:moveTo>
                  <a:cubicBezTo>
                    <a:pt x="805" y="588"/>
                    <a:pt x="1006" y="321"/>
                    <a:pt x="1280" y="82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912" y="207"/>
                    <a:pt x="733" y="363"/>
                    <a:pt x="463" y="670"/>
                  </a:cubicBezTo>
                  <a:cubicBezTo>
                    <a:pt x="319" y="567"/>
                    <a:pt x="238" y="520"/>
                    <a:pt x="109" y="458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219" y="762"/>
                    <a:pt x="338" y="896"/>
                    <a:pt x="516" y="110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5467958" y="2374778"/>
              <a:ext cx="274665" cy="173384"/>
            </a:xfrm>
            <a:custGeom>
              <a:avLst/>
              <a:gdLst>
                <a:gd name="T0" fmla="*/ 110724 w 1280"/>
                <a:gd name="T1" fmla="*/ 238084 h 1106"/>
                <a:gd name="T2" fmla="*/ 274665 w 1280"/>
                <a:gd name="T3" fmla="*/ 17652 h 1106"/>
                <a:gd name="T4" fmla="*/ 266940 w 1280"/>
                <a:gd name="T5" fmla="*/ 0 h 1106"/>
                <a:gd name="T6" fmla="*/ 99351 w 1280"/>
                <a:gd name="T7" fmla="*/ 144228 h 1106"/>
                <a:gd name="T8" fmla="*/ 23389 w 1280"/>
                <a:gd name="T9" fmla="*/ 98592 h 1106"/>
                <a:gd name="T10" fmla="*/ 0 w 1280"/>
                <a:gd name="T11" fmla="*/ 120334 h 1106"/>
                <a:gd name="T12" fmla="*/ 110724 w 1280"/>
                <a:gd name="T13" fmla="*/ 238084 h 1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0" h="1106">
                  <a:moveTo>
                    <a:pt x="516" y="1106"/>
                  </a:moveTo>
                  <a:cubicBezTo>
                    <a:pt x="805" y="588"/>
                    <a:pt x="1006" y="321"/>
                    <a:pt x="1280" y="82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912" y="207"/>
                    <a:pt x="733" y="363"/>
                    <a:pt x="463" y="670"/>
                  </a:cubicBezTo>
                  <a:cubicBezTo>
                    <a:pt x="319" y="567"/>
                    <a:pt x="238" y="520"/>
                    <a:pt x="109" y="458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219" y="762"/>
                    <a:pt x="338" y="896"/>
                    <a:pt x="516" y="110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10" name="Text Placeholder 2"/>
            <p:cNvSpPr txBox="1">
              <a:spLocks noChangeArrowheads="1"/>
            </p:cNvSpPr>
            <p:nvPr/>
          </p:nvSpPr>
          <p:spPr bwMode="auto">
            <a:xfrm>
              <a:off x="5871168" y="1834468"/>
              <a:ext cx="2940267" cy="18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uk-UA" altLang="ru-RU" i="1" dirty="0">
                  <a:solidFill>
                    <a:schemeClr val="accent4">
                      <a:lumMod val="5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великий обсяг охопленої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uk-UA" altLang="ru-RU" i="1" dirty="0">
                  <a:solidFill>
                    <a:schemeClr val="accent4">
                      <a:lumMod val="5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інформації</a:t>
              </a:r>
              <a:endParaRPr lang="en-US" altLang="zh-CN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Text Placeholder 2"/>
            <p:cNvSpPr txBox="1">
              <a:spLocks noChangeArrowheads="1"/>
            </p:cNvSpPr>
            <p:nvPr/>
          </p:nvSpPr>
          <p:spPr bwMode="auto">
            <a:xfrm>
              <a:off x="5806603" y="2087336"/>
              <a:ext cx="2956799" cy="43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r>
                <a:rPr lang="uk-UA" altLang="ru-RU" i="1" dirty="0">
                  <a:solidFill>
                    <a:schemeClr val="accent4">
                      <a:lumMod val="5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можливість оцінити репутацію журналу та авторів</a:t>
              </a:r>
            </a:p>
            <a:p>
              <a:pPr eaLnBrk="1" hangingPunct="1"/>
              <a:endParaRPr lang="uk-UA" altLang="ru-RU" sz="2000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/>
              <a:r>
                <a:rPr lang="uk-UA" altLang="ru-RU" i="1" dirty="0">
                  <a:solidFill>
                    <a:schemeClr val="accent4">
                      <a:lumMod val="5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більше джерел українською та російською мовою, порівняно  </a:t>
              </a:r>
              <a:r>
                <a:rPr lang="uk-UA" altLang="ru-RU" i="1" dirty="0" smtClean="0">
                  <a:solidFill>
                    <a:schemeClr val="accent4">
                      <a:lumMod val="5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зі </a:t>
              </a:r>
              <a:r>
                <a:rPr lang="en-US" altLang="ru-RU" i="1" dirty="0">
                  <a:solidFill>
                    <a:schemeClr val="accent4">
                      <a:lumMod val="5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Scopus</a:t>
              </a:r>
              <a:r>
                <a:rPr lang="uk-UA" altLang="ru-RU" i="1" dirty="0">
                  <a:solidFill>
                    <a:schemeClr val="accent4">
                      <a:lumMod val="5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 та </a:t>
              </a:r>
              <a:r>
                <a:rPr lang="en-US" altLang="ru-RU" i="1" dirty="0" err="1">
                  <a:solidFill>
                    <a:schemeClr val="accent4">
                      <a:lumMod val="5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WoS</a:t>
              </a:r>
              <a:endParaRPr lang="en-US" altLang="zh-CN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489899" y="2103638"/>
              <a:ext cx="274665" cy="175805"/>
            </a:xfrm>
            <a:custGeom>
              <a:avLst/>
              <a:gdLst>
                <a:gd name="T0" fmla="*/ 110724 w 1280"/>
                <a:gd name="T1" fmla="*/ 239671 h 1106"/>
                <a:gd name="T2" fmla="*/ 274665 w 1280"/>
                <a:gd name="T3" fmla="*/ 17769 h 1106"/>
                <a:gd name="T4" fmla="*/ 266940 w 1280"/>
                <a:gd name="T5" fmla="*/ 0 h 1106"/>
                <a:gd name="T6" fmla="*/ 99351 w 1280"/>
                <a:gd name="T7" fmla="*/ 145189 h 1106"/>
                <a:gd name="T8" fmla="*/ 23389 w 1280"/>
                <a:gd name="T9" fmla="*/ 99249 h 1106"/>
                <a:gd name="T10" fmla="*/ 0 w 1280"/>
                <a:gd name="T11" fmla="*/ 121136 h 1106"/>
                <a:gd name="T12" fmla="*/ 110724 w 1280"/>
                <a:gd name="T13" fmla="*/ 239671 h 1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0" h="1106">
                  <a:moveTo>
                    <a:pt x="516" y="1106"/>
                  </a:moveTo>
                  <a:cubicBezTo>
                    <a:pt x="805" y="588"/>
                    <a:pt x="1006" y="321"/>
                    <a:pt x="1280" y="82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912" y="207"/>
                    <a:pt x="733" y="363"/>
                    <a:pt x="463" y="670"/>
                  </a:cubicBezTo>
                  <a:cubicBezTo>
                    <a:pt x="319" y="567"/>
                    <a:pt x="238" y="520"/>
                    <a:pt x="109" y="458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219" y="762"/>
                    <a:pt x="338" y="896"/>
                    <a:pt x="516" y="110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</p:grpSp>
      <p:sp>
        <p:nvSpPr>
          <p:cNvPr id="13" name="TextBox 35"/>
          <p:cNvSpPr txBox="1">
            <a:spLocks noChangeArrowheads="1"/>
          </p:cNvSpPr>
          <p:nvPr/>
        </p:nvSpPr>
        <p:spPr bwMode="auto">
          <a:xfrm>
            <a:off x="1059905" y="4359157"/>
            <a:ext cx="2442334" cy="23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uk-UA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uk-UA" sz="12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+</a:t>
            </a:r>
            <a:endParaRPr lang="zh-CN" altLang="en-US" sz="126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4" name="组合 19">
            <a:extLst>
              <a:ext uri="{FF2B5EF4-FFF2-40B4-BE49-F238E27FC236}">
                <a16:creationId xmlns:a16="http://schemas.microsoft.com/office/drawing/2014/main" xmlns="" id="{FB527F28-B5DD-4B0A-96E2-D60DCC3B23E2}"/>
              </a:ext>
            </a:extLst>
          </p:cNvPr>
          <p:cNvGrpSpPr>
            <a:grpSpLocks/>
          </p:cNvGrpSpPr>
          <p:nvPr/>
        </p:nvGrpSpPr>
        <p:grpSpPr bwMode="auto">
          <a:xfrm>
            <a:off x="5576888" y="2366545"/>
            <a:ext cx="5292218" cy="1384995"/>
            <a:chOff x="5207597" y="2779738"/>
            <a:chExt cx="5113312" cy="1533410"/>
          </a:xfrm>
        </p:grpSpPr>
        <p:sp>
          <p:nvSpPr>
            <p:cNvPr id="15" name="Freeform 531">
              <a:extLst>
                <a:ext uri="{FF2B5EF4-FFF2-40B4-BE49-F238E27FC236}">
                  <a16:creationId xmlns:a16="http://schemas.microsoft.com/office/drawing/2014/main" xmlns="" id="{C052EA69-8AEA-4D4A-9B99-5A0B79C1F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597" y="2966569"/>
              <a:ext cx="310698" cy="370524"/>
            </a:xfrm>
            <a:custGeom>
              <a:avLst/>
              <a:gdLst>
                <a:gd name="T0" fmla="*/ 307071 w 514"/>
                <a:gd name="T1" fmla="*/ 296996 h 514"/>
                <a:gd name="T2" fmla="*/ 307071 w 514"/>
                <a:gd name="T3" fmla="*/ 296996 h 514"/>
                <a:gd name="T4" fmla="*/ 213378 w 514"/>
                <a:gd name="T5" fmla="*/ 185262 h 514"/>
                <a:gd name="T6" fmla="*/ 307071 w 514"/>
                <a:gd name="T7" fmla="*/ 73528 h 514"/>
                <a:gd name="T8" fmla="*/ 307071 w 514"/>
                <a:gd name="T9" fmla="*/ 73528 h 514"/>
                <a:gd name="T10" fmla="*/ 309489 w 514"/>
                <a:gd name="T11" fmla="*/ 69203 h 514"/>
                <a:gd name="T12" fmla="*/ 307071 w 514"/>
                <a:gd name="T13" fmla="*/ 56948 h 514"/>
                <a:gd name="T14" fmla="*/ 262945 w 514"/>
                <a:gd name="T15" fmla="*/ 4325 h 514"/>
                <a:gd name="T16" fmla="*/ 252669 w 514"/>
                <a:gd name="T17" fmla="*/ 1442 h 514"/>
                <a:gd name="T18" fmla="*/ 249042 w 514"/>
                <a:gd name="T19" fmla="*/ 4325 h 514"/>
                <a:gd name="T20" fmla="*/ 249042 w 514"/>
                <a:gd name="T21" fmla="*/ 4325 h 514"/>
                <a:gd name="T22" fmla="*/ 155349 w 514"/>
                <a:gd name="T23" fmla="*/ 116059 h 514"/>
                <a:gd name="T24" fmla="*/ 61656 w 514"/>
                <a:gd name="T25" fmla="*/ 4325 h 514"/>
                <a:gd name="T26" fmla="*/ 61656 w 514"/>
                <a:gd name="T27" fmla="*/ 4325 h 514"/>
                <a:gd name="T28" fmla="*/ 58029 w 514"/>
                <a:gd name="T29" fmla="*/ 1442 h 514"/>
                <a:gd name="T30" fmla="*/ 47753 w 514"/>
                <a:gd name="T31" fmla="*/ 4325 h 514"/>
                <a:gd name="T32" fmla="*/ 3627 w 514"/>
                <a:gd name="T33" fmla="*/ 56948 h 514"/>
                <a:gd name="T34" fmla="*/ 1209 w 514"/>
                <a:gd name="T35" fmla="*/ 69203 h 514"/>
                <a:gd name="T36" fmla="*/ 3627 w 514"/>
                <a:gd name="T37" fmla="*/ 73528 h 514"/>
                <a:gd name="T38" fmla="*/ 3627 w 514"/>
                <a:gd name="T39" fmla="*/ 73528 h 514"/>
                <a:gd name="T40" fmla="*/ 97320 w 514"/>
                <a:gd name="T41" fmla="*/ 185262 h 514"/>
                <a:gd name="T42" fmla="*/ 3627 w 514"/>
                <a:gd name="T43" fmla="*/ 296996 h 514"/>
                <a:gd name="T44" fmla="*/ 3627 w 514"/>
                <a:gd name="T45" fmla="*/ 296996 h 514"/>
                <a:gd name="T46" fmla="*/ 1209 w 514"/>
                <a:gd name="T47" fmla="*/ 301321 h 514"/>
                <a:gd name="T48" fmla="*/ 3627 w 514"/>
                <a:gd name="T49" fmla="*/ 313576 h 514"/>
                <a:gd name="T50" fmla="*/ 47753 w 514"/>
                <a:gd name="T51" fmla="*/ 366199 h 514"/>
                <a:gd name="T52" fmla="*/ 58029 w 514"/>
                <a:gd name="T53" fmla="*/ 369082 h 514"/>
                <a:gd name="T54" fmla="*/ 61656 w 514"/>
                <a:gd name="T55" fmla="*/ 366199 h 514"/>
                <a:gd name="T56" fmla="*/ 61656 w 514"/>
                <a:gd name="T57" fmla="*/ 366199 h 514"/>
                <a:gd name="T58" fmla="*/ 155349 w 514"/>
                <a:gd name="T59" fmla="*/ 254465 h 514"/>
                <a:gd name="T60" fmla="*/ 249042 w 514"/>
                <a:gd name="T61" fmla="*/ 366199 h 514"/>
                <a:gd name="T62" fmla="*/ 249042 w 514"/>
                <a:gd name="T63" fmla="*/ 366199 h 514"/>
                <a:gd name="T64" fmla="*/ 252669 w 514"/>
                <a:gd name="T65" fmla="*/ 369082 h 514"/>
                <a:gd name="T66" fmla="*/ 262945 w 514"/>
                <a:gd name="T67" fmla="*/ 366199 h 514"/>
                <a:gd name="T68" fmla="*/ 307071 w 514"/>
                <a:gd name="T69" fmla="*/ 313576 h 514"/>
                <a:gd name="T70" fmla="*/ 309489 w 514"/>
                <a:gd name="T71" fmla="*/ 301321 h 514"/>
                <a:gd name="T72" fmla="*/ 307071 w 514"/>
                <a:gd name="T73" fmla="*/ 296996 h 51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514">
                  <a:moveTo>
                    <a:pt x="508" y="412"/>
                  </a:moveTo>
                  <a:cubicBezTo>
                    <a:pt x="508" y="412"/>
                    <a:pt x="508" y="412"/>
                    <a:pt x="508" y="412"/>
                  </a:cubicBezTo>
                  <a:cubicBezTo>
                    <a:pt x="353" y="257"/>
                    <a:pt x="353" y="257"/>
                    <a:pt x="353" y="257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10" y="100"/>
                    <a:pt x="511" y="98"/>
                    <a:pt x="512" y="96"/>
                  </a:cubicBezTo>
                  <a:cubicBezTo>
                    <a:pt x="514" y="90"/>
                    <a:pt x="513" y="84"/>
                    <a:pt x="508" y="79"/>
                  </a:cubicBezTo>
                  <a:cubicBezTo>
                    <a:pt x="435" y="6"/>
                    <a:pt x="435" y="6"/>
                    <a:pt x="435" y="6"/>
                  </a:cubicBezTo>
                  <a:cubicBezTo>
                    <a:pt x="430" y="1"/>
                    <a:pt x="424" y="0"/>
                    <a:pt x="418" y="2"/>
                  </a:cubicBezTo>
                  <a:cubicBezTo>
                    <a:pt x="416" y="3"/>
                    <a:pt x="414" y="4"/>
                    <a:pt x="412" y="6"/>
                  </a:cubicBezTo>
                  <a:cubicBezTo>
                    <a:pt x="412" y="6"/>
                    <a:pt x="412" y="6"/>
                    <a:pt x="412" y="6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0" y="4"/>
                    <a:pt x="98" y="3"/>
                    <a:pt x="96" y="2"/>
                  </a:cubicBezTo>
                  <a:cubicBezTo>
                    <a:pt x="90" y="0"/>
                    <a:pt x="84" y="1"/>
                    <a:pt x="79" y="6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1" y="84"/>
                    <a:pt x="0" y="90"/>
                    <a:pt x="2" y="96"/>
                  </a:cubicBezTo>
                  <a:cubicBezTo>
                    <a:pt x="3" y="98"/>
                    <a:pt x="4" y="100"/>
                    <a:pt x="6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4" y="414"/>
                    <a:pt x="3" y="416"/>
                    <a:pt x="2" y="418"/>
                  </a:cubicBezTo>
                  <a:cubicBezTo>
                    <a:pt x="0" y="424"/>
                    <a:pt x="1" y="430"/>
                    <a:pt x="6" y="435"/>
                  </a:cubicBezTo>
                  <a:cubicBezTo>
                    <a:pt x="79" y="508"/>
                    <a:pt x="79" y="508"/>
                    <a:pt x="79" y="508"/>
                  </a:cubicBezTo>
                  <a:cubicBezTo>
                    <a:pt x="84" y="513"/>
                    <a:pt x="90" y="514"/>
                    <a:pt x="96" y="512"/>
                  </a:cubicBezTo>
                  <a:cubicBezTo>
                    <a:pt x="98" y="511"/>
                    <a:pt x="100" y="510"/>
                    <a:pt x="102" y="508"/>
                  </a:cubicBezTo>
                  <a:cubicBezTo>
                    <a:pt x="102" y="508"/>
                    <a:pt x="102" y="508"/>
                    <a:pt x="102" y="508"/>
                  </a:cubicBezTo>
                  <a:cubicBezTo>
                    <a:pt x="257" y="353"/>
                    <a:pt x="257" y="353"/>
                    <a:pt x="257" y="353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4" y="510"/>
                    <a:pt x="416" y="511"/>
                    <a:pt x="418" y="512"/>
                  </a:cubicBezTo>
                  <a:cubicBezTo>
                    <a:pt x="424" y="514"/>
                    <a:pt x="430" y="513"/>
                    <a:pt x="435" y="508"/>
                  </a:cubicBezTo>
                  <a:cubicBezTo>
                    <a:pt x="508" y="435"/>
                    <a:pt x="508" y="435"/>
                    <a:pt x="508" y="435"/>
                  </a:cubicBezTo>
                  <a:cubicBezTo>
                    <a:pt x="513" y="430"/>
                    <a:pt x="514" y="424"/>
                    <a:pt x="512" y="418"/>
                  </a:cubicBezTo>
                  <a:cubicBezTo>
                    <a:pt x="511" y="416"/>
                    <a:pt x="510" y="414"/>
                    <a:pt x="508" y="41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xmlns="" id="{4CC43562-A6D2-4201-AC72-7731F8EA8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0155" y="2779738"/>
              <a:ext cx="4590754" cy="153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r>
                <a:rPr lang="uk-UA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за показниками </a:t>
              </a:r>
              <a:r>
                <a:rPr lang="uk-UA" altLang="ru-RU" i="1" dirty="0" err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релевантності</a:t>
              </a:r>
              <a:r>
                <a:rPr lang="uk-UA" altLang="ru-RU" i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 </a:t>
              </a:r>
              <a:r>
                <a:rPr lang="uk-UA" altLang="ru-RU" i="1" dirty="0" smtClean="0">
                  <a:solidFill>
                    <a:schemeClr val="accent2">
                      <a:lumMod val="5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(</a:t>
              </a:r>
              <a:r>
                <a:rPr lang="ru-RU" dirty="0" err="1">
                  <a:solidFill>
                    <a:schemeClr val="accent2">
                      <a:lumMod val="50000"/>
                    </a:schemeClr>
                  </a:solidFill>
                  <a:latin typeface="Akrobat ExtraBold" panose="00000900000000000000" pitchFamily="50" charset="-52"/>
                </a:rPr>
                <a:t>міра</a:t>
              </a:r>
              <a:r>
                <a:rPr lang="ru-RU" dirty="0">
                  <a:solidFill>
                    <a:schemeClr val="accent2">
                      <a:lumMod val="50000"/>
                    </a:schemeClr>
                  </a:solidFill>
                  <a:latin typeface="Akrobat ExtraBold" panose="00000900000000000000" pitchFamily="50" charset="-52"/>
                </a:rPr>
                <a:t> </a:t>
              </a:r>
              <a:r>
                <a:rPr lang="ru-RU" dirty="0" err="1">
                  <a:solidFill>
                    <a:schemeClr val="accent2">
                      <a:lumMod val="50000"/>
                    </a:schemeClr>
                  </a:solidFill>
                  <a:latin typeface="Akrobat ExtraBold" panose="00000900000000000000" pitchFamily="50" charset="-52"/>
                </a:rPr>
                <a:t>відповідності</a:t>
              </a:r>
              <a:r>
                <a:rPr lang="ru-RU" dirty="0">
                  <a:solidFill>
                    <a:schemeClr val="accent2">
                      <a:lumMod val="50000"/>
                    </a:schemeClr>
                  </a:solidFill>
                  <a:latin typeface="Akrobat ExtraBold" panose="00000900000000000000" pitchFamily="50" charset="-52"/>
                </a:rPr>
                <a:t> </a:t>
              </a:r>
              <a:r>
                <a:rPr lang="ru-RU" dirty="0" err="1">
                  <a:solidFill>
                    <a:schemeClr val="accent2">
                      <a:lumMod val="50000"/>
                    </a:schemeClr>
                  </a:solidFill>
                  <a:latin typeface="Akrobat ExtraBold" panose="00000900000000000000" pitchFamily="50" charset="-52"/>
                </a:rPr>
                <a:t>отримуваного</a:t>
              </a:r>
              <a:r>
                <a:rPr lang="ru-RU" dirty="0">
                  <a:solidFill>
                    <a:schemeClr val="accent2">
                      <a:lumMod val="50000"/>
                    </a:schemeClr>
                  </a:solidFill>
                  <a:latin typeface="Akrobat ExtraBold" panose="00000900000000000000" pitchFamily="50" charset="-52"/>
                </a:rPr>
                <a:t> результату </a:t>
              </a:r>
              <a:r>
                <a:rPr lang="ru-RU" dirty="0" err="1">
                  <a:solidFill>
                    <a:schemeClr val="accent2">
                      <a:lumMod val="50000"/>
                    </a:schemeClr>
                  </a:solidFill>
                  <a:latin typeface="Akrobat ExtraBold" panose="00000900000000000000" pitchFamily="50" charset="-52"/>
                </a:rPr>
                <a:t>бажаному</a:t>
              </a:r>
              <a:r>
                <a:rPr lang="uk-UA" altLang="ru-RU" i="1" dirty="0" smtClean="0">
                  <a:solidFill>
                    <a:schemeClr val="accent2">
                      <a:lumMod val="5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)</a:t>
              </a:r>
              <a:r>
                <a:rPr lang="uk-UA" altLang="ru-RU" i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, об</a:t>
              </a:r>
              <a:r>
                <a:rPr lang="ru-RU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’</a:t>
              </a:r>
              <a:r>
                <a:rPr lang="uk-UA" altLang="ru-RU" i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єктивності</a:t>
              </a:r>
              <a:r>
                <a:rPr lang="uk-UA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 та точності </a:t>
              </a:r>
              <a:r>
                <a:rPr lang="en-US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Google Scholar </a:t>
              </a:r>
              <a:r>
                <a:rPr lang="uk-UA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наразі поступається </a:t>
              </a:r>
              <a:r>
                <a:rPr lang="en-US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Scopus</a:t>
              </a:r>
              <a:r>
                <a:rPr lang="uk-UA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 та </a:t>
              </a:r>
              <a:r>
                <a:rPr lang="en-US" altLang="ru-RU" i="1" dirty="0" err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WoS</a:t>
              </a:r>
              <a:endParaRPr lang="uk-UA" altLang="ru-RU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krobat ExtraBold" panose="00000900000000000000" pitchFamily="50" charset="-52"/>
                <a:cs typeface="Arial" panose="020B0604020202020204" pitchFamily="34" charset="0"/>
              </a:endParaRPr>
            </a:p>
            <a:p>
              <a:endParaRPr lang="ru-RU" altLang="ru-RU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krobat ExtraBold" panose="000009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xmlns="" id="{412909BD-D857-4AA5-A6D4-D61D9BB345EA}"/>
              </a:ext>
            </a:extLst>
          </p:cNvPr>
          <p:cNvGrpSpPr>
            <a:grpSpLocks/>
          </p:cNvGrpSpPr>
          <p:nvPr/>
        </p:nvGrpSpPr>
        <p:grpSpPr bwMode="auto">
          <a:xfrm>
            <a:off x="5579937" y="3559310"/>
            <a:ext cx="5159735" cy="553998"/>
            <a:chOff x="5207597" y="2769476"/>
            <a:chExt cx="5148847" cy="649231"/>
          </a:xfrm>
        </p:grpSpPr>
        <p:sp>
          <p:nvSpPr>
            <p:cNvPr id="18" name="Freeform 531">
              <a:extLst>
                <a:ext uri="{FF2B5EF4-FFF2-40B4-BE49-F238E27FC236}">
                  <a16:creationId xmlns:a16="http://schemas.microsoft.com/office/drawing/2014/main" xmlns="" id="{25D463FC-7689-443D-A55A-44F563BD9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597" y="2966569"/>
              <a:ext cx="310698" cy="370524"/>
            </a:xfrm>
            <a:custGeom>
              <a:avLst/>
              <a:gdLst>
                <a:gd name="T0" fmla="*/ 307071 w 514"/>
                <a:gd name="T1" fmla="*/ 296996 h 514"/>
                <a:gd name="T2" fmla="*/ 307071 w 514"/>
                <a:gd name="T3" fmla="*/ 296996 h 514"/>
                <a:gd name="T4" fmla="*/ 213378 w 514"/>
                <a:gd name="T5" fmla="*/ 185262 h 514"/>
                <a:gd name="T6" fmla="*/ 307071 w 514"/>
                <a:gd name="T7" fmla="*/ 73528 h 514"/>
                <a:gd name="T8" fmla="*/ 307071 w 514"/>
                <a:gd name="T9" fmla="*/ 73528 h 514"/>
                <a:gd name="T10" fmla="*/ 309489 w 514"/>
                <a:gd name="T11" fmla="*/ 69203 h 514"/>
                <a:gd name="T12" fmla="*/ 307071 w 514"/>
                <a:gd name="T13" fmla="*/ 56948 h 514"/>
                <a:gd name="T14" fmla="*/ 262945 w 514"/>
                <a:gd name="T15" fmla="*/ 4325 h 514"/>
                <a:gd name="T16" fmla="*/ 252669 w 514"/>
                <a:gd name="T17" fmla="*/ 1442 h 514"/>
                <a:gd name="T18" fmla="*/ 249042 w 514"/>
                <a:gd name="T19" fmla="*/ 4325 h 514"/>
                <a:gd name="T20" fmla="*/ 249042 w 514"/>
                <a:gd name="T21" fmla="*/ 4325 h 514"/>
                <a:gd name="T22" fmla="*/ 155349 w 514"/>
                <a:gd name="T23" fmla="*/ 116059 h 514"/>
                <a:gd name="T24" fmla="*/ 61656 w 514"/>
                <a:gd name="T25" fmla="*/ 4325 h 514"/>
                <a:gd name="T26" fmla="*/ 61656 w 514"/>
                <a:gd name="T27" fmla="*/ 4325 h 514"/>
                <a:gd name="T28" fmla="*/ 58029 w 514"/>
                <a:gd name="T29" fmla="*/ 1442 h 514"/>
                <a:gd name="T30" fmla="*/ 47753 w 514"/>
                <a:gd name="T31" fmla="*/ 4325 h 514"/>
                <a:gd name="T32" fmla="*/ 3627 w 514"/>
                <a:gd name="T33" fmla="*/ 56948 h 514"/>
                <a:gd name="T34" fmla="*/ 1209 w 514"/>
                <a:gd name="T35" fmla="*/ 69203 h 514"/>
                <a:gd name="T36" fmla="*/ 3627 w 514"/>
                <a:gd name="T37" fmla="*/ 73528 h 514"/>
                <a:gd name="T38" fmla="*/ 3627 w 514"/>
                <a:gd name="T39" fmla="*/ 73528 h 514"/>
                <a:gd name="T40" fmla="*/ 97320 w 514"/>
                <a:gd name="T41" fmla="*/ 185262 h 514"/>
                <a:gd name="T42" fmla="*/ 3627 w 514"/>
                <a:gd name="T43" fmla="*/ 296996 h 514"/>
                <a:gd name="T44" fmla="*/ 3627 w 514"/>
                <a:gd name="T45" fmla="*/ 296996 h 514"/>
                <a:gd name="T46" fmla="*/ 1209 w 514"/>
                <a:gd name="T47" fmla="*/ 301321 h 514"/>
                <a:gd name="T48" fmla="*/ 3627 w 514"/>
                <a:gd name="T49" fmla="*/ 313576 h 514"/>
                <a:gd name="T50" fmla="*/ 47753 w 514"/>
                <a:gd name="T51" fmla="*/ 366199 h 514"/>
                <a:gd name="T52" fmla="*/ 58029 w 514"/>
                <a:gd name="T53" fmla="*/ 369082 h 514"/>
                <a:gd name="T54" fmla="*/ 61656 w 514"/>
                <a:gd name="T55" fmla="*/ 366199 h 514"/>
                <a:gd name="T56" fmla="*/ 61656 w 514"/>
                <a:gd name="T57" fmla="*/ 366199 h 514"/>
                <a:gd name="T58" fmla="*/ 155349 w 514"/>
                <a:gd name="T59" fmla="*/ 254465 h 514"/>
                <a:gd name="T60" fmla="*/ 249042 w 514"/>
                <a:gd name="T61" fmla="*/ 366199 h 514"/>
                <a:gd name="T62" fmla="*/ 249042 w 514"/>
                <a:gd name="T63" fmla="*/ 366199 h 514"/>
                <a:gd name="T64" fmla="*/ 252669 w 514"/>
                <a:gd name="T65" fmla="*/ 369082 h 514"/>
                <a:gd name="T66" fmla="*/ 262945 w 514"/>
                <a:gd name="T67" fmla="*/ 366199 h 514"/>
                <a:gd name="T68" fmla="*/ 307071 w 514"/>
                <a:gd name="T69" fmla="*/ 313576 h 514"/>
                <a:gd name="T70" fmla="*/ 309489 w 514"/>
                <a:gd name="T71" fmla="*/ 301321 h 514"/>
                <a:gd name="T72" fmla="*/ 307071 w 514"/>
                <a:gd name="T73" fmla="*/ 296996 h 51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514">
                  <a:moveTo>
                    <a:pt x="508" y="412"/>
                  </a:moveTo>
                  <a:cubicBezTo>
                    <a:pt x="508" y="412"/>
                    <a:pt x="508" y="412"/>
                    <a:pt x="508" y="412"/>
                  </a:cubicBezTo>
                  <a:cubicBezTo>
                    <a:pt x="353" y="257"/>
                    <a:pt x="353" y="257"/>
                    <a:pt x="353" y="257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10" y="100"/>
                    <a:pt x="511" y="98"/>
                    <a:pt x="512" y="96"/>
                  </a:cubicBezTo>
                  <a:cubicBezTo>
                    <a:pt x="514" y="90"/>
                    <a:pt x="513" y="84"/>
                    <a:pt x="508" y="79"/>
                  </a:cubicBezTo>
                  <a:cubicBezTo>
                    <a:pt x="435" y="6"/>
                    <a:pt x="435" y="6"/>
                    <a:pt x="435" y="6"/>
                  </a:cubicBezTo>
                  <a:cubicBezTo>
                    <a:pt x="430" y="1"/>
                    <a:pt x="424" y="0"/>
                    <a:pt x="418" y="2"/>
                  </a:cubicBezTo>
                  <a:cubicBezTo>
                    <a:pt x="416" y="3"/>
                    <a:pt x="414" y="4"/>
                    <a:pt x="412" y="6"/>
                  </a:cubicBezTo>
                  <a:cubicBezTo>
                    <a:pt x="412" y="6"/>
                    <a:pt x="412" y="6"/>
                    <a:pt x="412" y="6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0" y="4"/>
                    <a:pt x="98" y="3"/>
                    <a:pt x="96" y="2"/>
                  </a:cubicBezTo>
                  <a:cubicBezTo>
                    <a:pt x="90" y="0"/>
                    <a:pt x="84" y="1"/>
                    <a:pt x="79" y="6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1" y="84"/>
                    <a:pt x="0" y="90"/>
                    <a:pt x="2" y="96"/>
                  </a:cubicBezTo>
                  <a:cubicBezTo>
                    <a:pt x="3" y="98"/>
                    <a:pt x="4" y="100"/>
                    <a:pt x="6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4" y="414"/>
                    <a:pt x="3" y="416"/>
                    <a:pt x="2" y="418"/>
                  </a:cubicBezTo>
                  <a:cubicBezTo>
                    <a:pt x="0" y="424"/>
                    <a:pt x="1" y="430"/>
                    <a:pt x="6" y="435"/>
                  </a:cubicBezTo>
                  <a:cubicBezTo>
                    <a:pt x="79" y="508"/>
                    <a:pt x="79" y="508"/>
                    <a:pt x="79" y="508"/>
                  </a:cubicBezTo>
                  <a:cubicBezTo>
                    <a:pt x="84" y="513"/>
                    <a:pt x="90" y="514"/>
                    <a:pt x="96" y="512"/>
                  </a:cubicBezTo>
                  <a:cubicBezTo>
                    <a:pt x="98" y="511"/>
                    <a:pt x="100" y="510"/>
                    <a:pt x="102" y="508"/>
                  </a:cubicBezTo>
                  <a:cubicBezTo>
                    <a:pt x="102" y="508"/>
                    <a:pt x="102" y="508"/>
                    <a:pt x="102" y="508"/>
                  </a:cubicBezTo>
                  <a:cubicBezTo>
                    <a:pt x="257" y="353"/>
                    <a:pt x="257" y="353"/>
                    <a:pt x="257" y="353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4" y="510"/>
                    <a:pt x="416" y="511"/>
                    <a:pt x="418" y="512"/>
                  </a:cubicBezTo>
                  <a:cubicBezTo>
                    <a:pt x="424" y="514"/>
                    <a:pt x="430" y="513"/>
                    <a:pt x="435" y="508"/>
                  </a:cubicBezTo>
                  <a:cubicBezTo>
                    <a:pt x="508" y="435"/>
                    <a:pt x="508" y="435"/>
                    <a:pt x="508" y="435"/>
                  </a:cubicBezTo>
                  <a:cubicBezTo>
                    <a:pt x="513" y="430"/>
                    <a:pt x="514" y="424"/>
                    <a:pt x="512" y="418"/>
                  </a:cubicBezTo>
                  <a:cubicBezTo>
                    <a:pt x="511" y="416"/>
                    <a:pt x="510" y="414"/>
                    <a:pt x="508" y="41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xmlns="" id="{7BE08FE7-3699-4639-9B9B-917A0AD22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5690" y="2769476"/>
              <a:ext cx="4590754" cy="649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r>
                <a:rPr lang="uk-UA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значна частина матеріалів обмежується тільки анотаціями</a:t>
              </a:r>
              <a:endParaRPr lang="ru-RU" altLang="ru-RU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krobat ExtraBold" panose="00000900000000000000" pitchFamily="50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CE4A3E8D-5FFF-4F01-9ECE-FE08425BE28F}"/>
              </a:ext>
            </a:extLst>
          </p:cNvPr>
          <p:cNvGrpSpPr>
            <a:grpSpLocks/>
          </p:cNvGrpSpPr>
          <p:nvPr/>
        </p:nvGrpSpPr>
        <p:grpSpPr bwMode="auto">
          <a:xfrm>
            <a:off x="5576888" y="4292828"/>
            <a:ext cx="4804308" cy="553998"/>
            <a:chOff x="5207597" y="2769476"/>
            <a:chExt cx="4263278" cy="649231"/>
          </a:xfrm>
        </p:grpSpPr>
        <p:sp>
          <p:nvSpPr>
            <p:cNvPr id="21" name="Freeform 531">
              <a:extLst>
                <a:ext uri="{FF2B5EF4-FFF2-40B4-BE49-F238E27FC236}">
                  <a16:creationId xmlns:a16="http://schemas.microsoft.com/office/drawing/2014/main" xmlns="" id="{C388CF6D-A1F9-4FD6-A77D-4BDC5B66C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597" y="2966569"/>
              <a:ext cx="310698" cy="370524"/>
            </a:xfrm>
            <a:custGeom>
              <a:avLst/>
              <a:gdLst>
                <a:gd name="T0" fmla="*/ 307071 w 514"/>
                <a:gd name="T1" fmla="*/ 296996 h 514"/>
                <a:gd name="T2" fmla="*/ 307071 w 514"/>
                <a:gd name="T3" fmla="*/ 296996 h 514"/>
                <a:gd name="T4" fmla="*/ 213378 w 514"/>
                <a:gd name="T5" fmla="*/ 185262 h 514"/>
                <a:gd name="T6" fmla="*/ 307071 w 514"/>
                <a:gd name="T7" fmla="*/ 73528 h 514"/>
                <a:gd name="T8" fmla="*/ 307071 w 514"/>
                <a:gd name="T9" fmla="*/ 73528 h 514"/>
                <a:gd name="T10" fmla="*/ 309489 w 514"/>
                <a:gd name="T11" fmla="*/ 69203 h 514"/>
                <a:gd name="T12" fmla="*/ 307071 w 514"/>
                <a:gd name="T13" fmla="*/ 56948 h 514"/>
                <a:gd name="T14" fmla="*/ 262945 w 514"/>
                <a:gd name="T15" fmla="*/ 4325 h 514"/>
                <a:gd name="T16" fmla="*/ 252669 w 514"/>
                <a:gd name="T17" fmla="*/ 1442 h 514"/>
                <a:gd name="T18" fmla="*/ 249042 w 514"/>
                <a:gd name="T19" fmla="*/ 4325 h 514"/>
                <a:gd name="T20" fmla="*/ 249042 w 514"/>
                <a:gd name="T21" fmla="*/ 4325 h 514"/>
                <a:gd name="T22" fmla="*/ 155349 w 514"/>
                <a:gd name="T23" fmla="*/ 116059 h 514"/>
                <a:gd name="T24" fmla="*/ 61656 w 514"/>
                <a:gd name="T25" fmla="*/ 4325 h 514"/>
                <a:gd name="T26" fmla="*/ 61656 w 514"/>
                <a:gd name="T27" fmla="*/ 4325 h 514"/>
                <a:gd name="T28" fmla="*/ 58029 w 514"/>
                <a:gd name="T29" fmla="*/ 1442 h 514"/>
                <a:gd name="T30" fmla="*/ 47753 w 514"/>
                <a:gd name="T31" fmla="*/ 4325 h 514"/>
                <a:gd name="T32" fmla="*/ 3627 w 514"/>
                <a:gd name="T33" fmla="*/ 56948 h 514"/>
                <a:gd name="T34" fmla="*/ 1209 w 514"/>
                <a:gd name="T35" fmla="*/ 69203 h 514"/>
                <a:gd name="T36" fmla="*/ 3627 w 514"/>
                <a:gd name="T37" fmla="*/ 73528 h 514"/>
                <a:gd name="T38" fmla="*/ 3627 w 514"/>
                <a:gd name="T39" fmla="*/ 73528 h 514"/>
                <a:gd name="T40" fmla="*/ 97320 w 514"/>
                <a:gd name="T41" fmla="*/ 185262 h 514"/>
                <a:gd name="T42" fmla="*/ 3627 w 514"/>
                <a:gd name="T43" fmla="*/ 296996 h 514"/>
                <a:gd name="T44" fmla="*/ 3627 w 514"/>
                <a:gd name="T45" fmla="*/ 296996 h 514"/>
                <a:gd name="T46" fmla="*/ 1209 w 514"/>
                <a:gd name="T47" fmla="*/ 301321 h 514"/>
                <a:gd name="T48" fmla="*/ 3627 w 514"/>
                <a:gd name="T49" fmla="*/ 313576 h 514"/>
                <a:gd name="T50" fmla="*/ 47753 w 514"/>
                <a:gd name="T51" fmla="*/ 366199 h 514"/>
                <a:gd name="T52" fmla="*/ 58029 w 514"/>
                <a:gd name="T53" fmla="*/ 369082 h 514"/>
                <a:gd name="T54" fmla="*/ 61656 w 514"/>
                <a:gd name="T55" fmla="*/ 366199 h 514"/>
                <a:gd name="T56" fmla="*/ 61656 w 514"/>
                <a:gd name="T57" fmla="*/ 366199 h 514"/>
                <a:gd name="T58" fmla="*/ 155349 w 514"/>
                <a:gd name="T59" fmla="*/ 254465 h 514"/>
                <a:gd name="T60" fmla="*/ 249042 w 514"/>
                <a:gd name="T61" fmla="*/ 366199 h 514"/>
                <a:gd name="T62" fmla="*/ 249042 w 514"/>
                <a:gd name="T63" fmla="*/ 366199 h 514"/>
                <a:gd name="T64" fmla="*/ 252669 w 514"/>
                <a:gd name="T65" fmla="*/ 369082 h 514"/>
                <a:gd name="T66" fmla="*/ 262945 w 514"/>
                <a:gd name="T67" fmla="*/ 366199 h 514"/>
                <a:gd name="T68" fmla="*/ 307071 w 514"/>
                <a:gd name="T69" fmla="*/ 313576 h 514"/>
                <a:gd name="T70" fmla="*/ 309489 w 514"/>
                <a:gd name="T71" fmla="*/ 301321 h 514"/>
                <a:gd name="T72" fmla="*/ 307071 w 514"/>
                <a:gd name="T73" fmla="*/ 296996 h 51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514">
                  <a:moveTo>
                    <a:pt x="508" y="412"/>
                  </a:moveTo>
                  <a:cubicBezTo>
                    <a:pt x="508" y="412"/>
                    <a:pt x="508" y="412"/>
                    <a:pt x="508" y="412"/>
                  </a:cubicBezTo>
                  <a:cubicBezTo>
                    <a:pt x="353" y="257"/>
                    <a:pt x="353" y="257"/>
                    <a:pt x="353" y="257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10" y="100"/>
                    <a:pt x="511" y="98"/>
                    <a:pt x="512" y="96"/>
                  </a:cubicBezTo>
                  <a:cubicBezTo>
                    <a:pt x="514" y="90"/>
                    <a:pt x="513" y="84"/>
                    <a:pt x="508" y="79"/>
                  </a:cubicBezTo>
                  <a:cubicBezTo>
                    <a:pt x="435" y="6"/>
                    <a:pt x="435" y="6"/>
                    <a:pt x="435" y="6"/>
                  </a:cubicBezTo>
                  <a:cubicBezTo>
                    <a:pt x="430" y="1"/>
                    <a:pt x="424" y="0"/>
                    <a:pt x="418" y="2"/>
                  </a:cubicBezTo>
                  <a:cubicBezTo>
                    <a:pt x="416" y="3"/>
                    <a:pt x="414" y="4"/>
                    <a:pt x="412" y="6"/>
                  </a:cubicBezTo>
                  <a:cubicBezTo>
                    <a:pt x="412" y="6"/>
                    <a:pt x="412" y="6"/>
                    <a:pt x="412" y="6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0" y="4"/>
                    <a:pt x="98" y="3"/>
                    <a:pt x="96" y="2"/>
                  </a:cubicBezTo>
                  <a:cubicBezTo>
                    <a:pt x="90" y="0"/>
                    <a:pt x="84" y="1"/>
                    <a:pt x="79" y="6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1" y="84"/>
                    <a:pt x="0" y="90"/>
                    <a:pt x="2" y="96"/>
                  </a:cubicBezTo>
                  <a:cubicBezTo>
                    <a:pt x="3" y="98"/>
                    <a:pt x="4" y="100"/>
                    <a:pt x="6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4" y="414"/>
                    <a:pt x="3" y="416"/>
                    <a:pt x="2" y="418"/>
                  </a:cubicBezTo>
                  <a:cubicBezTo>
                    <a:pt x="0" y="424"/>
                    <a:pt x="1" y="430"/>
                    <a:pt x="6" y="435"/>
                  </a:cubicBezTo>
                  <a:cubicBezTo>
                    <a:pt x="79" y="508"/>
                    <a:pt x="79" y="508"/>
                    <a:pt x="79" y="508"/>
                  </a:cubicBezTo>
                  <a:cubicBezTo>
                    <a:pt x="84" y="513"/>
                    <a:pt x="90" y="514"/>
                    <a:pt x="96" y="512"/>
                  </a:cubicBezTo>
                  <a:cubicBezTo>
                    <a:pt x="98" y="511"/>
                    <a:pt x="100" y="510"/>
                    <a:pt x="102" y="508"/>
                  </a:cubicBezTo>
                  <a:cubicBezTo>
                    <a:pt x="102" y="508"/>
                    <a:pt x="102" y="508"/>
                    <a:pt x="102" y="508"/>
                  </a:cubicBezTo>
                  <a:cubicBezTo>
                    <a:pt x="257" y="353"/>
                    <a:pt x="257" y="353"/>
                    <a:pt x="257" y="353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4" y="510"/>
                    <a:pt x="416" y="511"/>
                    <a:pt x="418" y="512"/>
                  </a:cubicBezTo>
                  <a:cubicBezTo>
                    <a:pt x="424" y="514"/>
                    <a:pt x="430" y="513"/>
                    <a:pt x="435" y="508"/>
                  </a:cubicBezTo>
                  <a:cubicBezTo>
                    <a:pt x="508" y="435"/>
                    <a:pt x="508" y="435"/>
                    <a:pt x="508" y="435"/>
                  </a:cubicBezTo>
                  <a:cubicBezTo>
                    <a:pt x="513" y="430"/>
                    <a:pt x="514" y="424"/>
                    <a:pt x="512" y="418"/>
                  </a:cubicBezTo>
                  <a:cubicBezTo>
                    <a:pt x="511" y="416"/>
                    <a:pt x="510" y="414"/>
                    <a:pt x="508" y="41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xmlns="" id="{444CB1FE-E8B8-4398-BF26-1CCF1E715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5690" y="2769476"/>
              <a:ext cx="3705185" cy="649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r>
                <a:rPr lang="uk-UA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якість представленої інформації не відслідковується</a:t>
              </a:r>
              <a:r>
                <a:rPr lang="en-US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 (</a:t>
              </a:r>
              <a:r>
                <a:rPr lang="uk-UA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хижацькі журнали</a:t>
              </a:r>
              <a:r>
                <a:rPr lang="en-US" altLang="ru-RU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krobat ExtraBold" panose="00000900000000000000" pitchFamily="50" charset="-52"/>
                  <a:cs typeface="Arial" panose="020B0604020202020204" pitchFamily="34" charset="0"/>
                </a:rPr>
                <a:t>)</a:t>
              </a:r>
              <a:endParaRPr lang="ru-RU" altLang="ru-RU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krobat ExtraBold" panose="00000900000000000000" pitchFamily="50" charset="-52"/>
                <a:cs typeface="Arial" panose="020B0604020202020204" pitchFamily="34" charset="0"/>
              </a:endParaRPr>
            </a:p>
          </p:txBody>
        </p:sp>
      </p:grp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64043A09-0298-4528-907E-E33203B8AE23}"/>
              </a:ext>
            </a:extLst>
          </p:cNvPr>
          <p:cNvCxnSpPr>
            <a:cxnSpLocks/>
          </p:cNvCxnSpPr>
          <p:nvPr/>
        </p:nvCxnSpPr>
        <p:spPr>
          <a:xfrm>
            <a:off x="7685905" y="5548235"/>
            <a:ext cx="89871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/>
          <p:nvPr/>
        </p:nvPicPr>
        <p:blipFill rotWithShape="1">
          <a:blip r:embed="rId3"/>
          <a:srcRect t="9692" b="50114"/>
          <a:stretch/>
        </p:blipFill>
        <p:spPr bwMode="auto">
          <a:xfrm>
            <a:off x="271416" y="834004"/>
            <a:ext cx="5940425" cy="13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Прямоугольник 3">
            <a:extLst>
              <a:ext uri="{FF2B5EF4-FFF2-40B4-BE49-F238E27FC236}">
                <a16:creationId xmlns:a16="http://schemas.microsoft.com/office/drawing/2014/main" xmlns="" id="{E69E516A-8CC7-4F89-9D82-EB9EC195E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674" y="5567134"/>
            <a:ext cx="3319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alt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alt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scholar.google.com</a:t>
            </a:r>
            <a:r>
              <a:rPr lang="ru-RU" alt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alt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9297" y="59713"/>
            <a:ext cx="5751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Відкриті пошукові наукові ресурси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792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66502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9559"/>
            <a:ext cx="11811694" cy="7089287"/>
            <a:chOff x="-208882" y="3808320"/>
            <a:chExt cx="8046963" cy="2597647"/>
          </a:xfrm>
          <a:solidFill>
            <a:schemeClr val="accent2">
              <a:lumMod val="60000"/>
              <a:lumOff val="40000"/>
              <a:alpha val="53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208882" y="3858527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TextBox 35">
            <a:extLst>
              <a:ext uri="{FF2B5EF4-FFF2-40B4-BE49-F238E27FC236}">
                <a16:creationId xmlns:a16="http://schemas.microsoft.com/office/drawing/2014/main" xmlns="" id="{FD6B1D15-F7D4-4105-B1F4-15D5C77E8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050" y="175477"/>
            <a:ext cx="5415963" cy="7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Arial" panose="020B0604020202020204" pitchFamily="34" charset="0"/>
              </a:rPr>
              <a:t>Google </a:t>
            </a:r>
            <a:r>
              <a:rPr lang="uk-UA" sz="48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Arial" panose="020B0604020202020204" pitchFamily="34" charset="0"/>
              </a:rPr>
              <a:t>Академі</a:t>
            </a:r>
            <a:r>
              <a:rPr lang="ru-RU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Arial" panose="020B0604020202020204" pitchFamily="34" charset="0"/>
              </a:rPr>
              <a:t>я</a:t>
            </a:r>
            <a:endParaRPr lang="zh-CN" altLang="en-US" sz="4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4" name="Рисунок 23"/>
          <p:cNvPicPr/>
          <p:nvPr/>
        </p:nvPicPr>
        <p:blipFill rotWithShape="1">
          <a:blip r:embed="rId3"/>
          <a:srcRect t="9692" b="50114"/>
          <a:stretch/>
        </p:blipFill>
        <p:spPr bwMode="auto">
          <a:xfrm>
            <a:off x="295938" y="234549"/>
            <a:ext cx="5940425" cy="13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Прямоугольник 3">
            <a:extLst>
              <a:ext uri="{FF2B5EF4-FFF2-40B4-BE49-F238E27FC236}">
                <a16:creationId xmlns:a16="http://schemas.microsoft.com/office/drawing/2014/main" xmlns="" id="{E69E516A-8CC7-4F89-9D82-EB9EC195E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291" y="952121"/>
            <a:ext cx="3319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alt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alt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scholar.google.com</a:t>
            </a:r>
            <a:r>
              <a:rPr lang="ru-RU" alt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alt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/>
          <p:nvPr/>
        </p:nvPicPr>
        <p:blipFill rotWithShape="1">
          <a:blip r:embed="rId5"/>
          <a:srcRect t="9692" b="4219"/>
          <a:stretch/>
        </p:blipFill>
        <p:spPr bwMode="auto">
          <a:xfrm>
            <a:off x="1383680" y="1748093"/>
            <a:ext cx="9737889" cy="5306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Овал 27"/>
          <p:cNvSpPr/>
          <p:nvPr/>
        </p:nvSpPr>
        <p:spPr>
          <a:xfrm>
            <a:off x="5979379" y="2021441"/>
            <a:ext cx="1360516" cy="2557516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619391" y="2372036"/>
            <a:ext cx="3099158" cy="1749522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647041" y="3690180"/>
            <a:ext cx="2331919" cy="476919"/>
          </a:xfrm>
          <a:prstGeom prst="roundRect">
            <a:avLst>
              <a:gd name="adj" fmla="val 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Відкритий доступ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383680" y="1961996"/>
            <a:ext cx="944581" cy="2616960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22" y="4680107"/>
            <a:ext cx="2061340" cy="11762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Натисніть      , щоб зберегти публікацію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            у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свою бібліотеку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4" name="Звезда: 5 точек 9">
            <a:extLst>
              <a:ext uri="{FF2B5EF4-FFF2-40B4-BE49-F238E27FC236}">
                <a16:creationId xmlns:a16="http://schemas.microsoft.com/office/drawing/2014/main" xmlns="" id="{4A7D0223-0867-49C9-87E5-A81032B45F29}"/>
              </a:ext>
            </a:extLst>
          </p:cNvPr>
          <p:cNvSpPr/>
          <p:nvPr/>
        </p:nvSpPr>
        <p:spPr>
          <a:xfrm>
            <a:off x="1426147" y="4704166"/>
            <a:ext cx="166164" cy="237684"/>
          </a:xfrm>
          <a:prstGeom prst="star5">
            <a:avLst>
              <a:gd name="adj" fmla="val 22359"/>
              <a:gd name="hf" fmla="val 105146"/>
              <a:gd name="vf" fmla="val 110557"/>
            </a:avLst>
          </a:prstGeom>
          <a:solidFill>
            <a:schemeClr val="bg1"/>
          </a:solidFill>
          <a:ln w="28575">
            <a:solidFill>
              <a:srgbClr val="1B4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1607996" y="3959768"/>
            <a:ext cx="1112330" cy="7506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1789380" y="3165901"/>
            <a:ext cx="930946" cy="165710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Скругленный прямоугольник 44"/>
          <p:cNvSpPr/>
          <p:nvPr/>
        </p:nvSpPr>
        <p:spPr>
          <a:xfrm>
            <a:off x="4287894" y="772733"/>
            <a:ext cx="2686602" cy="914400"/>
          </a:xfrm>
          <a:prstGeom prst="roundRect">
            <a:avLst>
              <a:gd name="adj" fmla="val 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Ключов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і слова:</a:t>
            </a:r>
          </a:p>
          <a:p>
            <a:pPr algn="ctr"/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діти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з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порушенням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інтелекту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H="1" flipV="1">
            <a:off x="7254976" y="3176528"/>
            <a:ext cx="1187557" cy="5213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9542194" y="1941868"/>
            <a:ext cx="1635000" cy="491194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306606" y="175477"/>
            <a:ext cx="1190971" cy="348587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469854" y="3697883"/>
            <a:ext cx="914400" cy="4236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949221" y="4823008"/>
            <a:ext cx="2331919" cy="476919"/>
          </a:xfrm>
          <a:prstGeom prst="roundRect">
            <a:avLst>
              <a:gd name="adj" fmla="val 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accent4">
                    <a:lumMod val="50000"/>
                  </a:schemeClr>
                </a:solidFill>
              </a:rPr>
              <a:t>Пов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’</a:t>
            </a:r>
            <a:r>
              <a:rPr lang="uk-UA" dirty="0" err="1" smtClean="0">
                <a:solidFill>
                  <a:schemeClr val="accent4">
                    <a:lumMod val="50000"/>
                  </a:schemeClr>
                </a:solidFill>
              </a:rPr>
              <a:t>язані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 статті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H="1" flipV="1">
            <a:off x="3967307" y="3994809"/>
            <a:ext cx="50935" cy="9425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2445686" y="2055103"/>
            <a:ext cx="2192302" cy="4236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1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 animBg="1"/>
      <p:bldP spid="29" grpId="0" animBg="1"/>
      <p:bldP spid="31" grpId="0" animBg="1"/>
      <p:bldP spid="32" grpId="0" animBg="1"/>
      <p:bldP spid="33" grpId="0" animBg="1"/>
      <p:bldP spid="45" grpId="0" animBg="1"/>
      <p:bldP spid="49" grpId="0" animBg="1"/>
      <p:bldP spid="7" grpId="0" animBg="1"/>
      <p:bldP spid="30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94269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66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6" name="Рисунок 5"/>
          <p:cNvPicPr/>
          <p:nvPr/>
        </p:nvPicPr>
        <p:blipFill rotWithShape="1">
          <a:blip r:embed="rId3"/>
          <a:srcRect l="20244" t="10087" r="21174" b="8398"/>
          <a:stretch/>
        </p:blipFill>
        <p:spPr bwMode="auto">
          <a:xfrm>
            <a:off x="-59841" y="1273291"/>
            <a:ext cx="5219298" cy="448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6" y="72604"/>
            <a:ext cx="4820393" cy="99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0416" y="1448886"/>
            <a:ext cx="1640263" cy="433633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201323" y="211494"/>
            <a:ext cx="3865161" cy="5099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Бібліометрика</a:t>
            </a:r>
            <a:r>
              <a:rPr lang="uk-UA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науки ХГПА</a:t>
            </a:r>
            <a:endParaRPr lang="ru-RU" sz="2800" dirty="0">
              <a:solidFill>
                <a:schemeClr val="accent4">
                  <a:lumMod val="50000"/>
                </a:schemeClr>
              </a:solidFill>
              <a:effectLst/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05847" y="836172"/>
            <a:ext cx="44561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Надає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можливість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ознайомитися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профілями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вчених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нашої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академії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у шести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наукометричних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базах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даних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таких як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Web of Science, Scopus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та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ін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.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5"/>
          <a:srcRect l="19323" t="15539" r="15192" b="9215"/>
          <a:stretch/>
        </p:blipFill>
        <p:spPr bwMode="auto">
          <a:xfrm>
            <a:off x="5637229" y="2775165"/>
            <a:ext cx="5970688" cy="395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Овал 11"/>
          <p:cNvSpPr/>
          <p:nvPr/>
        </p:nvSpPr>
        <p:spPr>
          <a:xfrm>
            <a:off x="5990561" y="4524866"/>
            <a:ext cx="2202720" cy="914400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92D0EA-8A4E-46A8-BE6E-D1D18C7D187F}"/>
              </a:ext>
            </a:extLst>
          </p:cNvPr>
          <p:cNvSpPr txBox="1"/>
          <p:nvPr/>
        </p:nvSpPr>
        <p:spPr>
          <a:xfrm>
            <a:off x="4886718" y="5500292"/>
            <a:ext cx="3190721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Увага! Це важливо!</a:t>
            </a:r>
          </a:p>
          <a:p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У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Scopus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Web of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Science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заходимо з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IP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адреси академії, </a:t>
            </a:r>
          </a:p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через сайт бібліотеки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6482079" y="5174660"/>
            <a:ext cx="579921" cy="510361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https://image.jimcdn.com/app/cms/image/transf/dimension=302x10000:format=png/path/s84cc3c8f0c801f55/image/ib8c371d1c0dc08a6/version/1607434925/image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26" y="5753856"/>
            <a:ext cx="1906171" cy="69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325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7326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53660" y="0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66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dirty="0"/>
            </a:p>
          </p:txBody>
        </p:sp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530670" y="239943"/>
            <a:ext cx="11120860" cy="109866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Scopus</a:t>
            </a:r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,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en-US" sz="3600" dirty="0" err="1" smtClean="0">
                <a:solidFill>
                  <a:srgbClr val="7F6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ScienceDirect</a:t>
            </a:r>
            <a:r>
              <a:rPr lang="en-US" sz="3600" dirty="0" smtClean="0">
                <a:solidFill>
                  <a:srgbClr val="7F6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та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Web of </a:t>
            </a:r>
            <a:r>
              <a:rPr lang="en-US" sz="3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Scienc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е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  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на </a:t>
            </a:r>
            <a:r>
              <a:rPr lang="ru-RU" sz="3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допомогу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молодому досліднику</a:t>
            </a:r>
            <a:r>
              <a:rPr lang="en-US" sz="3200" b="1" dirty="0" smtClean="0">
                <a:latin typeface="Akrobat ExtraBold" panose="00000900000000000000" pitchFamily="50" charset="-52"/>
              </a:rPr>
              <a:t/>
            </a:r>
            <a:br>
              <a:rPr lang="en-US" sz="3200" b="1" dirty="0" smtClean="0">
                <a:latin typeface="Akrobat ExtraBold" panose="00000900000000000000" pitchFamily="50" charset="-52"/>
              </a:rPr>
            </a:br>
            <a:endParaRPr lang="uk-UA" sz="3200" b="1" dirty="0">
              <a:latin typeface="Akrobat ExtraBold" panose="000009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8878" y="1622411"/>
            <a:ext cx="6378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Можливості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платформ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4753957" y="2591801"/>
            <a:ext cx="6500812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Знайти</a:t>
            </a:r>
            <a:r>
              <a:rPr lang="ru-RU" altLang="ru-RU" sz="2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 </a:t>
            </a:r>
            <a:r>
              <a:rPr lang="ru-RU" altLang="ru-RU" sz="20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якісну</a:t>
            </a:r>
            <a:r>
              <a:rPr lang="ru-RU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altLang="ru-RU" sz="20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наукову</a:t>
            </a:r>
            <a:r>
              <a:rPr lang="ru-RU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altLang="ru-RU" sz="20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інформацію</a:t>
            </a:r>
            <a:endParaRPr lang="uk-UA" altLang="ru-RU" sz="20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uk-UA" altLang="ru-RU" sz="8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Оцінити комплексно стан наукових розробок</a:t>
            </a:r>
          </a:p>
          <a:p>
            <a:pPr algn="just" eaLnBrk="1" hangingPunct="1"/>
            <a:r>
              <a:rPr lang="uk-UA" altLang="ru-RU" sz="16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(які журнали, які дослідники, з яких країн, що запатентовано, коли)</a:t>
            </a:r>
          </a:p>
          <a:p>
            <a:pPr algn="just" eaLnBrk="1" hangingPunct="1"/>
            <a:endParaRPr lang="uk-UA" altLang="ru-RU" sz="8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Отримати інформацію про конкретних авторів</a:t>
            </a:r>
          </a:p>
          <a:p>
            <a:pPr algn="just" eaLnBrk="1" hangingPunct="1"/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uk-UA" altLang="ru-RU" sz="16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(яку галузь досліджують, кількість публікацій, кількість цитувань, </a:t>
            </a:r>
            <a:r>
              <a:rPr lang="en-US" altLang="ru-RU" sz="16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h</a:t>
            </a:r>
            <a:r>
              <a:rPr lang="uk-UA" altLang="ru-RU" sz="16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-індекс)</a:t>
            </a:r>
          </a:p>
          <a:p>
            <a:pPr algn="just" eaLnBrk="1" hangingPunct="1"/>
            <a:endParaRPr lang="uk-UA" altLang="ru-RU" sz="8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Дізнатися про організації, які спеціалізуються </a:t>
            </a:r>
            <a:endParaRPr lang="en-US" altLang="ru-RU" sz="2000" b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just" eaLnBrk="1" hangingPunct="1"/>
            <a:r>
              <a:rPr lang="uk-UA" altLang="ru-RU" sz="2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 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дослідженнях в тій чи іншій галузі</a:t>
            </a:r>
          </a:p>
          <a:p>
            <a:pPr algn="just" eaLnBrk="1" hangingPunct="1"/>
            <a:endParaRPr lang="uk-UA" altLang="ru-RU" sz="8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altLang="ru-RU" sz="20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Зберегти</a:t>
            </a:r>
            <a:r>
              <a:rPr lang="ru-RU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altLang="ru-RU" sz="20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вибрані</a:t>
            </a:r>
            <a:r>
              <a:rPr lang="ru-RU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altLang="ru-RU" sz="20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публікації</a:t>
            </a:r>
            <a:r>
              <a:rPr lang="ru-RU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 для </a:t>
            </a:r>
            <a:r>
              <a:rPr lang="ru-RU" altLang="ru-RU" sz="20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подальшого</a:t>
            </a:r>
            <a:r>
              <a:rPr lang="ru-RU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використання</a:t>
            </a:r>
          </a:p>
          <a:p>
            <a:pPr eaLnBrk="1" hangingPunct="1"/>
            <a:endParaRPr lang="uk-UA" altLang="ru-RU" sz="8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Обрати видання для публікації</a:t>
            </a:r>
          </a:p>
          <a:p>
            <a:pPr eaLnBrk="1" hangingPunct="1"/>
            <a:endParaRPr lang="uk-UA" altLang="ru-RU" sz="8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Знайти потенційних співавторів</a:t>
            </a:r>
          </a:p>
          <a:p>
            <a:pPr eaLnBrk="1" hangingPunct="1"/>
            <a:endParaRPr lang="uk-UA" altLang="ru-RU" dirty="0">
              <a:latin typeface="Calibri" panose="020F0502020204030204" pitchFamily="34" charset="0"/>
            </a:endParaRPr>
          </a:p>
        </p:txBody>
      </p:sp>
      <p:pic>
        <p:nvPicPr>
          <p:cNvPr id="13" name="Рисунок 12" descr="https://o.remove.bg/downloads/91f30a3a-c3c2-484a-bc62-a36c9f22bf22/%D0%B4%D0%B4-removebg-preview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96" y="1657898"/>
            <a:ext cx="3443782" cy="2052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https://o.remove.bg/downloads/2428dd15-03f0-4e5c-aefe-de36848ade0c/clarivate-web-of-science-logo-vector-removebg-preview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3" y="3635539"/>
            <a:ext cx="3571828" cy="20114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788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4" y="-4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66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7" name="Рисунок 6" descr="ЭБС ScienceDirect Scopus | Механико-математический факультет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4" y="119259"/>
            <a:ext cx="4181475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79231" y="205281"/>
            <a:ext cx="60960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Elsevier —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один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із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чотирьох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найбільших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наукових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видавничих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будинків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світу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який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щороку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випускає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близько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чверті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всіх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статей </a:t>
            </a:r>
            <a:endParaRPr lang="en-US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наукових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журналів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що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видаються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у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світі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6830" y="1488537"/>
            <a:ext cx="3337089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bliqueTopLef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Якщо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Ви не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зареєстрован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і, </a:t>
            </a:r>
          </a:p>
          <a:p>
            <a:pPr algn="ctr"/>
            <a:r>
              <a:rPr lang="uk-UA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то потрібно створити </a:t>
            </a:r>
            <a:r>
              <a:rPr lang="uk-UA" sz="2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акаунт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</a:p>
          <a:p>
            <a:pPr algn="ctr"/>
            <a:r>
              <a:rPr lang="uk-UA" sz="2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(робочий кабінет)</a:t>
            </a:r>
            <a:endParaRPr lang="ru-RU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6F16B96-F553-4D03-9716-5D70449FB809}"/>
              </a:ext>
            </a:extLst>
          </p:cNvPr>
          <p:cNvSpPr txBox="1"/>
          <p:nvPr/>
        </p:nvSpPr>
        <p:spPr>
          <a:xfrm>
            <a:off x="6096000" y="1657815"/>
            <a:ext cx="4949171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</a:t>
            </a:r>
            <a:r>
              <a:rPr lang="ru-RU" sz="20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ароль</a:t>
            </a:r>
            <a:r>
              <a:rPr lang="ru-RU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uk-UA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</a:t>
            </a:r>
            <a:r>
              <a:rPr lang="ru-RU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логін</a:t>
            </a:r>
            <a:r>
              <a:rPr lang="ru-RU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дійсний</a:t>
            </a:r>
            <a:r>
              <a:rPr lang="ru-RU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для </a:t>
            </a:r>
            <a:r>
              <a:rPr lang="ru-RU" sz="20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всіх</a:t>
            </a:r>
            <a:r>
              <a:rPr lang="ru-RU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функціональних</a:t>
            </a:r>
            <a:r>
              <a:rPr lang="ru-RU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надбудов</a:t>
            </a:r>
            <a:r>
              <a:rPr lang="ru-RU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en-US" sz="2000" dirty="0" err="1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7F6000"/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ScienceDirect</a:t>
            </a:r>
            <a:r>
              <a:rPr lang="uk-UA" sz="2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7F6000"/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Scopus</a:t>
            </a:r>
            <a:endParaRPr lang="ru-RU" sz="20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85564" y="3089542"/>
            <a:ext cx="5521929" cy="29245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Scopus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―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найбільша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база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даних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містить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короткий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опис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відомості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цитування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літератури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рецензується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наукових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журналів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книг і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матеріалів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конференцій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Належить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видавництву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Elsevier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Забезпечуючи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всебічний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огляд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результатів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світових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досліджень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різних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галузях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науки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техніки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медицини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соціології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мистецтва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гуманітарних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знань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  <a:effectLst/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9564" y="3089542"/>
            <a:ext cx="5373749" cy="31354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43840">
              <a:lnSpc>
                <a:spcPct val="107000"/>
              </a:lnSpc>
              <a:spcAft>
                <a:spcPts val="120"/>
              </a:spcAft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ScienceDirect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сайт,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надає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платний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доступ </a:t>
            </a: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наукових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публікацій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ru-RU" sz="22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Належить</a:t>
            </a: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видавництву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Elsevier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Містить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2500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наукових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журналів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та 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26 000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електронних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книг. 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Журнали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поділені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чотири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розділи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фізичні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інженерні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науки; </a:t>
            </a:r>
            <a:r>
              <a:rPr lang="ru-RU" sz="22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природні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науки; </a:t>
            </a:r>
            <a:r>
              <a:rPr lang="ru-RU" sz="22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медичні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науки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22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суспільні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та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2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гуманітарні науки.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/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68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5023" y="-360"/>
            <a:ext cx="12033626" cy="6952627"/>
            <a:chOff x="-364951" y="3808188"/>
            <a:chExt cx="8198159" cy="2547572"/>
          </a:xfrm>
          <a:solidFill>
            <a:schemeClr val="accent2">
              <a:lumMod val="60000"/>
              <a:lumOff val="40000"/>
              <a:alpha val="67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4951" y="3808188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900825" y="745569"/>
            <a:ext cx="3282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</a:t>
            </a:r>
            <a:r>
              <a:rPr lang="ru-RU" dirty="0">
                <a:hlinkClick r:id="rId3"/>
              </a:rPr>
              <a:t>://www.sciencedirect.com</a:t>
            </a:r>
            <a:r>
              <a:rPr lang="ru-RU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217681" y="112624"/>
            <a:ext cx="2616422" cy="629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7F6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ScienceDirect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/>
          <p:nvPr/>
        </p:nvPicPr>
        <p:blipFill rotWithShape="1">
          <a:blip r:embed="rId4"/>
          <a:srcRect t="8837" b="8495"/>
          <a:stretch/>
        </p:blipFill>
        <p:spPr bwMode="auto">
          <a:xfrm>
            <a:off x="1637607" y="1277670"/>
            <a:ext cx="8931738" cy="539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9202565" y="464126"/>
            <a:ext cx="1987576" cy="4548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Зареєструватися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83411" y="2981780"/>
            <a:ext cx="2900691" cy="15185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uk-UA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Пошук за ключовими словами, автором, назвою джерела та ін.</a:t>
            </a:r>
          </a:p>
          <a:p>
            <a:pPr algn="ctr"/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Пошук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здійснюємо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англійською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мовою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ctr"/>
            <a:endParaRPr lang="uk-UA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9016319" y="1202773"/>
            <a:ext cx="1892784" cy="7509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3832385" y="2524221"/>
            <a:ext cx="1501200" cy="37000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10156477" y="874364"/>
            <a:ext cx="642089" cy="403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8484102" y="1910336"/>
            <a:ext cx="2138043" cy="30691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790575" y="1149963"/>
            <a:ext cx="1163915" cy="9144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ЭБС ScienceDirect Scopus | Механико-математический факультет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98" y="67473"/>
            <a:ext cx="4181475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оловина рамки 17"/>
          <p:cNvSpPr/>
          <p:nvPr/>
        </p:nvSpPr>
        <p:spPr>
          <a:xfrm rot="13356919">
            <a:off x="7368564" y="1239454"/>
            <a:ext cx="360033" cy="245331"/>
          </a:xfrm>
          <a:prstGeom prst="half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оловина рамки 18"/>
          <p:cNvSpPr/>
          <p:nvPr/>
        </p:nvSpPr>
        <p:spPr>
          <a:xfrm rot="13356919">
            <a:off x="2872582" y="2066957"/>
            <a:ext cx="413186" cy="255187"/>
          </a:xfrm>
          <a:prstGeom prst="half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0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4" grpId="0" animBg="1"/>
      <p:bldP spid="29" grpId="0" animBg="1"/>
      <p:bldP spid="12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81698" y="0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71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950011" y="18658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2367" y="183717"/>
            <a:ext cx="2454111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Ключов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і слова:</a:t>
            </a: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special needs</a:t>
            </a:r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особливі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потреби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3"/>
          <a:srcRect t="9542" b="3490"/>
          <a:stretch/>
        </p:blipFill>
        <p:spPr bwMode="auto">
          <a:xfrm>
            <a:off x="398742" y="1096016"/>
            <a:ext cx="6394571" cy="532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06480" y="4967925"/>
            <a:ext cx="1321941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Розділи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книги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06480" y="5399819"/>
            <a:ext cx="137841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Наукові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статті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4"/>
          <a:srcRect l="1238" t="82090" r="69164" b="3537"/>
          <a:stretch/>
        </p:blipFill>
        <p:spPr bwMode="auto">
          <a:xfrm>
            <a:off x="593422" y="6430147"/>
            <a:ext cx="1838325" cy="495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Овал 17"/>
          <p:cNvSpPr/>
          <p:nvPr/>
        </p:nvSpPr>
        <p:spPr>
          <a:xfrm>
            <a:off x="732912" y="2264382"/>
            <a:ext cx="1651977" cy="4593618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158787" y="6369843"/>
            <a:ext cx="1611936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В</a:t>
            </a:r>
            <a:r>
              <a:rPr lang="uk-UA" sz="16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ідкритий</a:t>
            </a:r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доступ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pic>
        <p:nvPicPr>
          <p:cNvPr id="23" name="Рисунок 22"/>
          <p:cNvPicPr/>
          <p:nvPr/>
        </p:nvPicPr>
        <p:blipFill rotWithShape="1">
          <a:blip r:embed="rId5"/>
          <a:srcRect t="9542" b="4035"/>
          <a:stretch/>
        </p:blipFill>
        <p:spPr bwMode="auto">
          <a:xfrm>
            <a:off x="6180821" y="137526"/>
            <a:ext cx="5712571" cy="425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5" name="Прямая со стрелкой 24"/>
          <p:cNvCxnSpPr/>
          <p:nvPr/>
        </p:nvCxnSpPr>
        <p:spPr>
          <a:xfrm flipV="1">
            <a:off x="4286589" y="2114080"/>
            <a:ext cx="3170511" cy="564519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3228884" y="186580"/>
            <a:ext cx="2686602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Ключов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і слова:</a:t>
            </a:r>
          </a:p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limited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abilities</a:t>
            </a:r>
            <a:endParaRPr lang="uk-UA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обмежені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можливості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9" name="Рисунок 28"/>
          <p:cNvPicPr/>
          <p:nvPr/>
        </p:nvPicPr>
        <p:blipFill rotWithShape="1">
          <a:blip r:embed="rId6"/>
          <a:srcRect t="8997" b="4853"/>
          <a:stretch/>
        </p:blipFill>
        <p:spPr bwMode="auto">
          <a:xfrm>
            <a:off x="5337298" y="3757738"/>
            <a:ext cx="6210935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0" name="Прямая со стрелкой 29"/>
          <p:cNvCxnSpPr/>
          <p:nvPr/>
        </p:nvCxnSpPr>
        <p:spPr>
          <a:xfrm>
            <a:off x="5214284" y="1034941"/>
            <a:ext cx="1914129" cy="3707531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оловина рамки 26"/>
          <p:cNvSpPr/>
          <p:nvPr/>
        </p:nvSpPr>
        <p:spPr>
          <a:xfrm rot="13356919">
            <a:off x="710153" y="3357289"/>
            <a:ext cx="441582" cy="264931"/>
          </a:xfrm>
          <a:prstGeom prst="halfFrame">
            <a:avLst>
              <a:gd name="adj1" fmla="val 33333"/>
              <a:gd name="adj2" fmla="val 3224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оловина рамки 30"/>
          <p:cNvSpPr/>
          <p:nvPr/>
        </p:nvSpPr>
        <p:spPr>
          <a:xfrm rot="13356919">
            <a:off x="794425" y="4035475"/>
            <a:ext cx="413186" cy="248727"/>
          </a:xfrm>
          <a:prstGeom prst="halfFrame">
            <a:avLst>
              <a:gd name="adj1" fmla="val 33333"/>
              <a:gd name="adj2" fmla="val 3224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оловина рамки 31"/>
          <p:cNvSpPr/>
          <p:nvPr/>
        </p:nvSpPr>
        <p:spPr>
          <a:xfrm rot="13356919">
            <a:off x="727782" y="6403525"/>
            <a:ext cx="441582" cy="264931"/>
          </a:xfrm>
          <a:prstGeom prst="halfFrame">
            <a:avLst>
              <a:gd name="adj1" fmla="val 33333"/>
              <a:gd name="adj2" fmla="val 3224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00608" y="4392079"/>
            <a:ext cx="1339188" cy="1078298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900887" y="482139"/>
            <a:ext cx="2124262" cy="89920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376346" y="4076068"/>
            <a:ext cx="2124262" cy="666443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437405" y="1011808"/>
            <a:ext cx="2616422" cy="629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7F6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ScienceDirect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9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18" grpId="0" animBg="1"/>
      <p:bldP spid="22" grpId="0" animBg="1"/>
      <p:bldP spid="28" grpId="0" animBg="1"/>
      <p:bldP spid="27" grpId="0" animBg="1"/>
      <p:bldP spid="31" grpId="0" animBg="1"/>
      <p:bldP spid="32" grpId="0" animBg="1"/>
      <p:bldP spid="6" grpId="0" animBg="1"/>
      <p:bldP spid="8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0"/>
            <a:ext cx="1134687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71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513627" y="29811"/>
            <a:ext cx="17331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Scopus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2067" y="877581"/>
            <a:ext cx="608666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u="sng" dirty="0">
                <a:solidFill>
                  <a:srgbClr val="0563C1"/>
                </a:solidFill>
                <a:latin typeface="Calibri" panose="020F0502020204030204" pitchFamily="34" charset="0"/>
                <a:ea typeface="Yu Mincho"/>
                <a:cs typeface="Times New Roman" panose="02020603050405020304" pitchFamily="18" charset="0"/>
                <a:hlinkClick r:id="rId3"/>
              </a:rPr>
              <a:t>https://www.scopus.com/search/form.uri?display=basic#basic</a:t>
            </a:r>
            <a:r>
              <a:rPr lang="uk-UA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10262" t="10265" r="14378" b="5894"/>
          <a:stretch/>
        </p:blipFill>
        <p:spPr bwMode="auto">
          <a:xfrm>
            <a:off x="151704" y="1797868"/>
            <a:ext cx="5726949" cy="480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29822" y="2909454"/>
            <a:ext cx="1487980" cy="448888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1764" t="8840" r="1870" b="5894"/>
          <a:stretch/>
        </p:blipFill>
        <p:spPr bwMode="auto">
          <a:xfrm>
            <a:off x="5974392" y="1612549"/>
            <a:ext cx="5866596" cy="393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Овал 10"/>
          <p:cNvSpPr/>
          <p:nvPr/>
        </p:nvSpPr>
        <p:spPr>
          <a:xfrm>
            <a:off x="7532578" y="2452254"/>
            <a:ext cx="2892778" cy="2635135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ЭБС ScienceDirect Scopus | Механико-математический факультет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4" y="251565"/>
            <a:ext cx="4181475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086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30427" y="10210"/>
            <a:ext cx="11064698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66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21294" y="46505"/>
            <a:ext cx="17331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Scopus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t="9269" b="9487"/>
          <a:stretch/>
        </p:blipFill>
        <p:spPr bwMode="auto">
          <a:xfrm>
            <a:off x="1" y="1615955"/>
            <a:ext cx="6125662" cy="469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 8"/>
          <p:cNvSpPr/>
          <p:nvPr/>
        </p:nvSpPr>
        <p:spPr>
          <a:xfrm>
            <a:off x="492254" y="2307617"/>
            <a:ext cx="1798122" cy="583682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349715" y="2850949"/>
            <a:ext cx="1238513" cy="696244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95723" y="85182"/>
            <a:ext cx="2454111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1.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Ключов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і слова:</a:t>
            </a:r>
          </a:p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special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training</a:t>
            </a:r>
            <a:endParaRPr lang="uk-UA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спеціальне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навчання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4"/>
          <a:srcRect t="8724" b="8670"/>
          <a:stretch/>
        </p:blipFill>
        <p:spPr bwMode="auto">
          <a:xfrm>
            <a:off x="6125662" y="626586"/>
            <a:ext cx="5875655" cy="3629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655374" y="1540334"/>
            <a:ext cx="1348189" cy="2392944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269415" y="1665923"/>
            <a:ext cx="1112252" cy="1634521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324DFB-E878-4A96-B85F-B9955BB2C869}"/>
              </a:ext>
            </a:extLst>
          </p:cNvPr>
          <p:cNvSpPr txBox="1"/>
          <p:nvPr/>
        </p:nvSpPr>
        <p:spPr>
          <a:xfrm>
            <a:off x="8032431" y="958981"/>
            <a:ext cx="368975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3. Відсортовуємо </a:t>
            </a:r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за кількістю цитувань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636785E-CC76-4C05-8EB6-D24B692E7251}"/>
              </a:ext>
            </a:extLst>
          </p:cNvPr>
          <p:cNvSpPr txBox="1"/>
          <p:nvPr/>
        </p:nvSpPr>
        <p:spPr>
          <a:xfrm>
            <a:off x="3917519" y="992120"/>
            <a:ext cx="2359226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endParaRPr lang="uk-UA" sz="1600" dirty="0" smtClean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2. Обираємо </a:t>
            </a:r>
            <a:r>
              <a:rPr lang="uk-UA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публікації з відкритим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доступом,</a:t>
            </a:r>
          </a:p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уточнюємо </a:t>
            </a:r>
            <a:r>
              <a:rPr lang="uk-UA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за потреби роки публікацій, </a:t>
            </a:r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вид видання (стаття, книга та ін.) мову</a:t>
            </a:r>
            <a:r>
              <a:rPr lang="uk-UA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, країну </a:t>
            </a:r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і </a:t>
            </a:r>
            <a:r>
              <a:rPr lang="uk-UA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натискаємо </a:t>
            </a:r>
          </a:p>
          <a:p>
            <a:pPr algn="ctr"/>
            <a:endParaRPr lang="uk-UA" sz="1600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pic>
        <p:nvPicPr>
          <p:cNvPr id="28" name="Рисунок 27"/>
          <p:cNvPicPr/>
          <p:nvPr/>
        </p:nvPicPr>
        <p:blipFill rotWithShape="1">
          <a:blip r:embed="rId5"/>
          <a:srcRect l="6748" t="8996" r="8445" b="8942"/>
          <a:stretch/>
        </p:blipFill>
        <p:spPr bwMode="auto">
          <a:xfrm>
            <a:off x="6389276" y="3940308"/>
            <a:ext cx="5529800" cy="2917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F95F6D4-DC3C-44E9-AC9C-8744E2258335}"/>
              </a:ext>
            </a:extLst>
          </p:cNvPr>
          <p:cNvSpPr txBox="1"/>
          <p:nvPr/>
        </p:nvSpPr>
        <p:spPr>
          <a:xfrm>
            <a:off x="6666584" y="3840302"/>
            <a:ext cx="519816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4.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Scopus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нада</a:t>
            </a:r>
            <a:r>
              <a:rPr lang="uk-UA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є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можливість</a:t>
            </a:r>
            <a:r>
              <a:rPr lang="uk-UA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переглянути анотацію </a:t>
            </a:r>
            <a:endParaRPr lang="uk-UA" sz="1600" dirty="0" smtClean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або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публікацію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або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под</a:t>
            </a:r>
            <a:r>
              <a:rPr lang="uk-UA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і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бні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публікації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за темою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дослідження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158884" y="5225863"/>
            <a:ext cx="1749886" cy="260537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20">
            <a:off x="2274180" y="1330883"/>
            <a:ext cx="1361838" cy="136183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1105">
            <a:off x="5808416" y="2557066"/>
            <a:ext cx="1050533" cy="105053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742">
            <a:off x="9490785" y="1425717"/>
            <a:ext cx="1050533" cy="105053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742">
            <a:off x="8147900" y="4314380"/>
            <a:ext cx="1050533" cy="1167796"/>
          </a:xfrm>
          <a:prstGeom prst="rect">
            <a:avLst/>
          </a:prstGeom>
        </p:spPr>
      </p:pic>
      <p:sp>
        <p:nvSpPr>
          <p:cNvPr id="31" name="Половина рамки 30"/>
          <p:cNvSpPr/>
          <p:nvPr/>
        </p:nvSpPr>
        <p:spPr>
          <a:xfrm rot="13356919">
            <a:off x="3083870" y="2920857"/>
            <a:ext cx="413186" cy="255187"/>
          </a:xfrm>
          <a:prstGeom prst="half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оловина рамки 31"/>
          <p:cNvSpPr/>
          <p:nvPr/>
        </p:nvSpPr>
        <p:spPr>
          <a:xfrm rot="13356919">
            <a:off x="7229030" y="2687081"/>
            <a:ext cx="413186" cy="255187"/>
          </a:xfrm>
          <a:prstGeom prst="half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751337" y="748484"/>
            <a:ext cx="1112252" cy="595596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67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9" grpId="0" animBg="1"/>
      <p:bldP spid="39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643" y="0"/>
            <a:ext cx="4656055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94269"/>
            <a:ext cx="12036829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72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b="1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b="1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5" y="1197033"/>
            <a:ext cx="5731596" cy="487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21032" y="6244264"/>
            <a:ext cx="2615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https://academiq.org.ua</a:t>
            </a:r>
            <a:r>
              <a:rPr lang="ru-RU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Заголовок 33">
            <a:extLst>
              <a:ext uri="{FF2B5EF4-FFF2-40B4-BE49-F238E27FC236}">
                <a16:creationId xmlns:a16="http://schemas.microsoft.com/office/drawing/2014/main" xmlns="" id="{3749FE94-FC7C-4359-A56E-6C7A87BDEE87}"/>
              </a:ext>
            </a:extLst>
          </p:cNvPr>
          <p:cNvSpPr txBox="1">
            <a:spLocks/>
          </p:cNvSpPr>
          <p:nvPr/>
        </p:nvSpPr>
        <p:spPr>
          <a:xfrm>
            <a:off x="363573" y="124421"/>
            <a:ext cx="10127089" cy="82323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Міжнародний центр академічної доброчесності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1536" r="-3593" b="-1536"/>
          <a:stretch/>
        </p:blipFill>
        <p:spPr>
          <a:xfrm>
            <a:off x="6600943" y="1015431"/>
            <a:ext cx="5027013" cy="541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648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66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6" name="Рисунок 5"/>
          <p:cNvPicPr/>
          <p:nvPr/>
        </p:nvPicPr>
        <p:blipFill rotWithShape="1">
          <a:blip r:embed="rId3"/>
          <a:srcRect t="8724" b="8670"/>
          <a:stretch/>
        </p:blipFill>
        <p:spPr bwMode="auto">
          <a:xfrm>
            <a:off x="693016" y="650607"/>
            <a:ext cx="10284643" cy="607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5151" t="14176" r="26234" b="70829"/>
          <a:stretch/>
        </p:blipFill>
        <p:spPr bwMode="auto">
          <a:xfrm>
            <a:off x="4020679" y="129621"/>
            <a:ext cx="3916689" cy="107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DEF9FF-04AE-4B23-A0E6-85465838A601}"/>
              </a:ext>
            </a:extLst>
          </p:cNvPr>
          <p:cNvSpPr txBox="1"/>
          <p:nvPr/>
        </p:nvSpPr>
        <p:spPr>
          <a:xfrm>
            <a:off x="695864" y="1039706"/>
            <a:ext cx="326997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Збереження результатів пошуку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330851" y="1409038"/>
            <a:ext cx="714007" cy="669303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141364" y="952107"/>
            <a:ext cx="4314874" cy="1126235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874086" y="2078338"/>
            <a:ext cx="3685881" cy="303074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4174" y="-4"/>
            <a:ext cx="17331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Scopus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37368" y="2577410"/>
            <a:ext cx="1839612" cy="303074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BDEF9FF-04AE-4B23-A0E6-85465838A601}"/>
              </a:ext>
            </a:extLst>
          </p:cNvPr>
          <p:cNvSpPr txBox="1"/>
          <p:nvPr/>
        </p:nvSpPr>
        <p:spPr>
          <a:xfrm>
            <a:off x="7257506" y="2010511"/>
            <a:ext cx="312140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Переглянути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дані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MENDELEY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499010" y="3548214"/>
            <a:ext cx="1839612" cy="303074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8329046" y="2361145"/>
            <a:ext cx="641425" cy="33465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/>
          <p:nvPr/>
        </p:nvPicPr>
        <p:blipFill rotWithShape="1">
          <a:blip r:embed="rId5"/>
          <a:srcRect l="78520" t="10088" b="28570"/>
          <a:stretch/>
        </p:blipFill>
        <p:spPr bwMode="auto">
          <a:xfrm>
            <a:off x="10454607" y="1285875"/>
            <a:ext cx="1334135" cy="2143125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>
            <a:off x="10683704" y="1055079"/>
            <a:ext cx="437970" cy="1023259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0510262" y="1926801"/>
            <a:ext cx="1127806" cy="303074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/>
          <p:nvPr/>
        </p:nvPicPr>
        <p:blipFill rotWithShape="1">
          <a:blip r:embed="rId6"/>
          <a:srcRect l="7668" t="9542" r="13965" b="3490"/>
          <a:stretch/>
        </p:blipFill>
        <p:spPr bwMode="auto">
          <a:xfrm>
            <a:off x="2888360" y="3204572"/>
            <a:ext cx="4867275" cy="3038475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7" name="Прямая со стрелкой 26"/>
          <p:cNvCxnSpPr/>
          <p:nvPr/>
        </p:nvCxnSpPr>
        <p:spPr>
          <a:xfrm flipH="1">
            <a:off x="6690131" y="2779940"/>
            <a:ext cx="1349925" cy="1013597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BDEF9FF-04AE-4B23-A0E6-85465838A601}"/>
              </a:ext>
            </a:extLst>
          </p:cNvPr>
          <p:cNvSpPr txBox="1"/>
          <p:nvPr/>
        </p:nvSpPr>
        <p:spPr>
          <a:xfrm>
            <a:off x="8914353" y="423676"/>
            <a:ext cx="312140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Збережені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списки,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пошуки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7586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5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26315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66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312873" y="124806"/>
            <a:ext cx="2952206" cy="12354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Зберегти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до списку 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ctr"/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обране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джерело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</a:p>
          <a:p>
            <a:pPr algn="ctr"/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створити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бібліографію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t="9682" r="1851" b="4668"/>
          <a:stretch/>
        </p:blipFill>
        <p:spPr bwMode="auto">
          <a:xfrm>
            <a:off x="449018" y="1472514"/>
            <a:ext cx="6294982" cy="4651785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797120" y="2467704"/>
            <a:ext cx="1162524" cy="863844"/>
          </a:xfrm>
          <a:prstGeom prst="round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2">
            <a:off x="2450155" y="1337694"/>
            <a:ext cx="1264832" cy="1264832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 rotWithShape="1">
          <a:blip r:embed="rId5"/>
          <a:srcRect t="9542" r="2004" b="5671"/>
          <a:stretch/>
        </p:blipFill>
        <p:spPr bwMode="auto">
          <a:xfrm>
            <a:off x="5808249" y="1781999"/>
            <a:ext cx="6086475" cy="2962275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863645" y="2786558"/>
            <a:ext cx="1647511" cy="1307217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0049579" y="3449820"/>
            <a:ext cx="1304703" cy="555498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7767961" y="2227562"/>
            <a:ext cx="893349" cy="476509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9154369" y="3410378"/>
            <a:ext cx="1073565" cy="431922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/>
          <p:nvPr/>
        </p:nvPicPr>
        <p:blipFill rotWithShape="1">
          <a:blip r:embed="rId6"/>
          <a:srcRect t="9542" b="54613"/>
          <a:stretch/>
        </p:blipFill>
        <p:spPr bwMode="auto">
          <a:xfrm>
            <a:off x="6067960" y="4685223"/>
            <a:ext cx="4989742" cy="164438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/>
          <a:srcRect l="15029" t="13631" r="16113" b="60197"/>
          <a:stretch/>
        </p:blipFill>
        <p:spPr bwMode="auto">
          <a:xfrm>
            <a:off x="3636593" y="270016"/>
            <a:ext cx="5313770" cy="1349209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871416" y="1274607"/>
            <a:ext cx="1304703" cy="34035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76081" y="415817"/>
            <a:ext cx="1667235" cy="461723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>
            <a:endCxn id="12" idx="2"/>
          </p:cNvCxnSpPr>
          <p:nvPr/>
        </p:nvCxnSpPr>
        <p:spPr>
          <a:xfrm flipV="1">
            <a:off x="3299479" y="877540"/>
            <a:ext cx="1110220" cy="1635268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8656625" y="1960416"/>
            <a:ext cx="2952206" cy="5652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Вибираємо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стиль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9691152" y="3894996"/>
            <a:ext cx="782027" cy="1168569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3632699" y="2899626"/>
            <a:ext cx="3009167" cy="117490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9673948" y="222331"/>
            <a:ext cx="1733167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Scopus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662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  <p:bldP spid="23" grpId="0" animBg="1"/>
      <p:bldP spid="21" grpId="0" animBg="1"/>
      <p:bldP spid="12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47136"/>
            <a:ext cx="11865111" cy="6999401"/>
            <a:chOff x="-250147" y="3808320"/>
            <a:chExt cx="8083355" cy="2564711"/>
          </a:xfrm>
          <a:solidFill>
            <a:schemeClr val="accent2">
              <a:lumMod val="40000"/>
              <a:lumOff val="60000"/>
              <a:alpha val="66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250147" y="382559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7091921" y="3620578"/>
            <a:ext cx="3905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drive.google.com/file/d/1ygR4DAER4OMUPbBgbclsSg2_kgs9gc-j/view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Рисунок 11" descr="https://image.jimcdn.com/app/cms/image/transf/dimension=666x10000:format=jpg/path/s84cc3c8f0c801f55/image/i62b15fd662c42003/version/1631779847/imag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27" y="729301"/>
            <a:ext cx="4465372" cy="282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29692" y="137885"/>
            <a:ext cx="797686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Бібліографічний </a:t>
            </a:r>
            <a:r>
              <a:rPr lang="uk-UA" sz="32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референс</a:t>
            </a:r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-менеджер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MENDELEY</a:t>
            </a:r>
            <a:endParaRPr lang="ru-RU" sz="3200" dirty="0">
              <a:solidFill>
                <a:schemeClr val="accent4">
                  <a:lumMod val="50000"/>
                </a:schemeClr>
              </a:solidFill>
              <a:effectLst/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60262" y="4290477"/>
            <a:ext cx="10292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Ви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дізнаєтеся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як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віднаходити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публікації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онлайн;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як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додавати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їх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у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свою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бібліотеку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синхронізувати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інформацію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уставляти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в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науковий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текст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посилання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як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створювати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перелік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літератури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за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різними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стилями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цитування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688960" y="4215402"/>
            <a:ext cx="250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Відеозапис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онлайн-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лекції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5"/>
          <a:srcRect l="11809" t="8996" r="13352" b="8942"/>
          <a:stretch/>
        </p:blipFill>
        <p:spPr bwMode="auto">
          <a:xfrm>
            <a:off x="855682" y="1035955"/>
            <a:ext cx="5662442" cy="324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image.jimcdn.com/app/cms/image/transf/dimension=283x1024:format=jpg/path/s84cc3c8f0c801f55/image/iba98d5858f2907b8/version/1631789309/image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3" y="87209"/>
            <a:ext cx="1689681" cy="86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2382">
            <a:off x="2879400" y="3435904"/>
            <a:ext cx="1031363" cy="10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5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0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69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545959" y="188536"/>
            <a:ext cx="7671937" cy="9535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Clarivate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- незалежна американська компанія, заснована в 2016 році, управляє базами даних, інформаційними системами та колекціями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інтелектуальної власності, фінансується на основі підписки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її послуг.</a:t>
            </a:r>
            <a:endParaRPr lang="ru-RU" sz="1200" dirty="0">
              <a:solidFill>
                <a:schemeClr val="accent4">
                  <a:lumMod val="50000"/>
                </a:schemeClr>
              </a:solidFill>
              <a:effectLst/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o.remove.bg/downloads/2428dd15-03f0-4e5c-aefe-de36848ade0c/clarivate-web-of-science-logo-vector-removebg-preview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0" y="-230245"/>
            <a:ext cx="2966676" cy="17910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2132" y="1313169"/>
            <a:ext cx="10875764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Web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of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science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–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мультидисциплінарна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аналітична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реферативна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база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журнальних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статей та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наукових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конференцій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а з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недавніх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пір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монографій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.</a:t>
            </a:r>
            <a:endParaRPr lang="en-US" sz="2000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Web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of Science Core Collection —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основна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колекція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WoS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перша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наукометрична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база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даних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92D0EA-8A4E-46A8-BE6E-D1D18C7D187F}"/>
              </a:ext>
            </a:extLst>
          </p:cNvPr>
          <p:cNvSpPr txBox="1"/>
          <p:nvPr/>
        </p:nvSpPr>
        <p:spPr>
          <a:xfrm>
            <a:off x="8862002" y="2455233"/>
            <a:ext cx="319072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C00000"/>
                </a:solidFill>
                <a:latin typeface="Akrobat ExtraBold" panose="00000900000000000000" pitchFamily="50" charset="-52"/>
              </a:rPr>
              <a:t>Увага! Це важливо!</a:t>
            </a:r>
          </a:p>
          <a:p>
            <a:pPr algn="ctr"/>
            <a:r>
              <a:rPr lang="uk-UA" dirty="0">
                <a:solidFill>
                  <a:srgbClr val="C00000"/>
                </a:solidFill>
                <a:latin typeface="Akrobat ExtraBold" panose="00000900000000000000" pitchFamily="50" charset="-52"/>
              </a:rPr>
              <a:t>У </a:t>
            </a:r>
            <a:r>
              <a:rPr lang="en-US" dirty="0" err="1">
                <a:solidFill>
                  <a:srgbClr val="C00000"/>
                </a:solidFill>
                <a:latin typeface="Akrobat ExtraBold" panose="00000900000000000000" pitchFamily="50" charset="-52"/>
              </a:rPr>
              <a:t>WoS</a:t>
            </a:r>
            <a:r>
              <a:rPr lang="en-US" dirty="0">
                <a:solidFill>
                  <a:srgbClr val="C00000"/>
                </a:solidFill>
                <a:latin typeface="Akrobat ExtraBold" panose="00000900000000000000" pitchFamily="50" charset="-52"/>
              </a:rPr>
              <a:t> </a:t>
            </a:r>
            <a:r>
              <a:rPr lang="uk-UA" dirty="0">
                <a:solidFill>
                  <a:srgbClr val="C00000"/>
                </a:solidFill>
                <a:latin typeface="Akrobat ExtraBold" panose="00000900000000000000" pitchFamily="50" charset="-52"/>
              </a:rPr>
              <a:t>заходимо з </a:t>
            </a:r>
            <a:r>
              <a:rPr lang="en-US" dirty="0">
                <a:solidFill>
                  <a:srgbClr val="C00000"/>
                </a:solidFill>
                <a:latin typeface="Akrobat ExtraBold" panose="00000900000000000000" pitchFamily="50" charset="-52"/>
              </a:rPr>
              <a:t>IP </a:t>
            </a:r>
            <a:r>
              <a:rPr lang="uk-UA" dirty="0">
                <a:solidFill>
                  <a:srgbClr val="C00000"/>
                </a:solidFill>
                <a:latin typeface="Akrobat ExtraBold" panose="00000900000000000000" pitchFamily="50" charset="-52"/>
              </a:rPr>
              <a:t>адреси академії,  через сайт </a:t>
            </a:r>
            <a:r>
              <a:rPr lang="uk-UA" dirty="0" smtClean="0">
                <a:solidFill>
                  <a:srgbClr val="C00000"/>
                </a:solidFill>
                <a:latin typeface="Akrobat ExtraBold" panose="00000900000000000000" pitchFamily="50" charset="-52"/>
              </a:rPr>
              <a:t>бібліотеки</a:t>
            </a:r>
          </a:p>
          <a:p>
            <a:pPr algn="ctr"/>
            <a:r>
              <a:rPr lang="uk-UA" dirty="0" smtClean="0">
                <a:solidFill>
                  <a:srgbClr val="C00000"/>
                </a:solidFill>
                <a:latin typeface="Akrobat ExtraBold" panose="00000900000000000000" pitchFamily="50" charset="-52"/>
              </a:rPr>
              <a:t>«</a:t>
            </a:r>
            <a:r>
              <a:rPr lang="uk-UA" dirty="0" err="1" smtClean="0">
                <a:solidFill>
                  <a:srgbClr val="C00000"/>
                </a:solidFill>
                <a:latin typeface="Akrobat ExtraBold" panose="00000900000000000000" pitchFamily="50" charset="-52"/>
              </a:rPr>
              <a:t>Бібліометрика</a:t>
            </a:r>
            <a:r>
              <a:rPr lang="uk-UA" dirty="0" smtClean="0">
                <a:solidFill>
                  <a:srgbClr val="C00000"/>
                </a:solidFill>
                <a:latin typeface="Akrobat ExtraBold" panose="00000900000000000000" pitchFamily="50" charset="-52"/>
              </a:rPr>
              <a:t> науки ХГПА». </a:t>
            </a:r>
            <a:endParaRPr lang="ru-RU" dirty="0">
              <a:solidFill>
                <a:srgbClr val="C00000"/>
              </a:solidFill>
              <a:latin typeface="Akrobat ExtraBold" panose="00000900000000000000" pitchFamily="50" charset="-52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4"/>
          <a:srcRect l="7514" t="9269" r="10132" b="3490"/>
          <a:stretch/>
        </p:blipFill>
        <p:spPr bwMode="auto">
          <a:xfrm>
            <a:off x="644961" y="2661746"/>
            <a:ext cx="8053644" cy="400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60E90D-DB0D-4950-9FED-F192D0253FAF}"/>
              </a:ext>
            </a:extLst>
          </p:cNvPr>
          <p:cNvSpPr txBox="1"/>
          <p:nvPr/>
        </p:nvSpPr>
        <p:spPr>
          <a:xfrm>
            <a:off x="4909752" y="2661743"/>
            <a:ext cx="2739768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Потрібно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зареєструватися, щоб створити власний робочий кабінет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CE6EAD7-E3D5-4EC0-9707-FD5FF5FA3CFC}"/>
              </a:ext>
            </a:extLst>
          </p:cNvPr>
          <p:cNvSpPr txBox="1"/>
          <p:nvPr/>
        </p:nvSpPr>
        <p:spPr>
          <a:xfrm>
            <a:off x="6348133" y="4910463"/>
            <a:ext cx="5183001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Увага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!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Це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важливо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!</a:t>
            </a: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</a:t>
            </a:r>
            <a:r>
              <a:rPr lang="uk-UA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ісля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реєстрації зі своїм паролем і логіном Ви зможете віддалено працювати у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WoS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20" name="Половина рамки 19"/>
          <p:cNvSpPr/>
          <p:nvPr/>
        </p:nvSpPr>
        <p:spPr>
          <a:xfrm rot="13356919">
            <a:off x="1468912" y="4443760"/>
            <a:ext cx="781143" cy="438976"/>
          </a:xfrm>
          <a:prstGeom prst="half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8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63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0A9AFF9-E852-4568-8FEA-491755E6A3E4}"/>
              </a:ext>
            </a:extLst>
          </p:cNvPr>
          <p:cNvSpPr txBox="1">
            <a:spLocks/>
          </p:cNvSpPr>
          <p:nvPr/>
        </p:nvSpPr>
        <p:spPr>
          <a:xfrm>
            <a:off x="342132" y="99221"/>
            <a:ext cx="3172251" cy="1003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190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Web of Science</a:t>
            </a:r>
            <a:endParaRPr lang="ru-RU" sz="4000" dirty="0">
              <a:ln w="19050"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4383" y="258414"/>
            <a:ext cx="3577538" cy="10613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algn="ctr"/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Ключов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і слова:</a:t>
            </a:r>
          </a:p>
          <a:p>
            <a:pPr algn="ctr"/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сhildren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with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speech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disorders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Діти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порушенням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мо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ви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12268" t="9814" r="16420" b="14667"/>
          <a:stretch/>
        </p:blipFill>
        <p:spPr bwMode="auto">
          <a:xfrm>
            <a:off x="230040" y="1573862"/>
            <a:ext cx="5865960" cy="3904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Овал 11"/>
          <p:cNvSpPr/>
          <p:nvPr/>
        </p:nvSpPr>
        <p:spPr>
          <a:xfrm>
            <a:off x="2632944" y="3268742"/>
            <a:ext cx="1087048" cy="650450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51489" y="3678310"/>
            <a:ext cx="814271" cy="650450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225807" y="2380678"/>
            <a:ext cx="814271" cy="650450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225807" y="999241"/>
            <a:ext cx="522306" cy="1632782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176468" y="1241361"/>
            <a:ext cx="2169911" cy="2091236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/>
          <p:nvPr/>
        </p:nvPicPr>
        <p:blipFill rotWithShape="1">
          <a:blip r:embed="rId4"/>
          <a:srcRect l="12932" t="9281" r="15113" b="5125"/>
          <a:stretch/>
        </p:blipFill>
        <p:spPr bwMode="auto">
          <a:xfrm>
            <a:off x="5275933" y="1354996"/>
            <a:ext cx="6711258" cy="5355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2486960" y="4530792"/>
            <a:ext cx="3105371" cy="6304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Уточнюємо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відкритий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доступ, роки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5648277" y="2942470"/>
            <a:ext cx="1533703" cy="3741262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862247" y="1866047"/>
            <a:ext cx="2060180" cy="864422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3553206" y="3678307"/>
            <a:ext cx="783616" cy="147999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7286498" y="2779548"/>
            <a:ext cx="2060180" cy="864422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52CF656-B420-423A-9625-E3554017FE63}"/>
              </a:ext>
            </a:extLst>
          </p:cNvPr>
          <p:cNvSpPr txBox="1"/>
          <p:nvPr/>
        </p:nvSpPr>
        <p:spPr>
          <a:xfrm>
            <a:off x="9032650" y="1628685"/>
            <a:ext cx="2742887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Позначаємо </a:t>
            </a:r>
            <a:r>
              <a:rPr lang="uk-UA" sz="16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галочками публікації і тиснемо на «Експортувати в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EndNote Online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»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8929298" y="2581838"/>
            <a:ext cx="860569" cy="686904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10062381" y="3919192"/>
            <a:ext cx="814271" cy="461484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559313" y="4847893"/>
            <a:ext cx="3105371" cy="6304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Отримуєте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більше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інформації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flipH="1" flipV="1">
            <a:off x="10435546" y="4376788"/>
            <a:ext cx="138277" cy="453484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оловина рамки 45"/>
          <p:cNvSpPr/>
          <p:nvPr/>
        </p:nvSpPr>
        <p:spPr>
          <a:xfrm rot="13356919">
            <a:off x="6446960" y="4300894"/>
            <a:ext cx="413186" cy="255187"/>
          </a:xfrm>
          <a:prstGeom prst="half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5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40" grpId="0" animBg="1"/>
      <p:bldP spid="41" grpId="0" animBg="1"/>
      <p:bldP spid="4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6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6" name="Рисунок 5"/>
          <p:cNvPicPr/>
          <p:nvPr/>
        </p:nvPicPr>
        <p:blipFill rotWithShape="1">
          <a:blip r:embed="rId3"/>
          <a:srcRect t="9815" r="164" b="5124"/>
          <a:stretch/>
        </p:blipFill>
        <p:spPr bwMode="auto">
          <a:xfrm>
            <a:off x="574989" y="1143776"/>
            <a:ext cx="10284642" cy="5410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0A9AFF9-E852-4568-8FEA-491755E6A3E4}"/>
              </a:ext>
            </a:extLst>
          </p:cNvPr>
          <p:cNvSpPr txBox="1">
            <a:spLocks/>
          </p:cNvSpPr>
          <p:nvPr/>
        </p:nvSpPr>
        <p:spPr>
          <a:xfrm>
            <a:off x="342132" y="99221"/>
            <a:ext cx="3172251" cy="1003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190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Web of Science</a:t>
            </a:r>
            <a:endParaRPr lang="ru-RU" sz="4000" dirty="0">
              <a:ln w="19050"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59656" t="38168" r="22094" b="31843"/>
          <a:stretch/>
        </p:blipFill>
        <p:spPr bwMode="auto">
          <a:xfrm>
            <a:off x="7091921" y="3357018"/>
            <a:ext cx="1748127" cy="1355791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52141" t="39531" r="29456" b="16848"/>
          <a:stretch/>
        </p:blipFill>
        <p:spPr bwMode="auto">
          <a:xfrm>
            <a:off x="5249753" y="3116140"/>
            <a:ext cx="1513386" cy="2018122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Овал 9"/>
          <p:cNvSpPr/>
          <p:nvPr/>
        </p:nvSpPr>
        <p:spPr>
          <a:xfrm>
            <a:off x="5633815" y="2364560"/>
            <a:ext cx="2916212" cy="693664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7673420" y="2959515"/>
            <a:ext cx="292564" cy="626597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971552" y="2772107"/>
            <a:ext cx="321949" cy="500706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8661390" y="4217902"/>
            <a:ext cx="1370554" cy="989815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8651">
            <a:off x="7825419" y="4932844"/>
            <a:ext cx="1189371" cy="1189371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 rot="20177348">
            <a:off x="12636281" y="6680209"/>
            <a:ext cx="1597018" cy="922414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326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5132" y="0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71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6" name="Рисунок 5"/>
          <p:cNvPicPr/>
          <p:nvPr/>
        </p:nvPicPr>
        <p:blipFill rotWithShape="1">
          <a:blip r:embed="rId3"/>
          <a:srcRect l="7515" t="10086" r="3384" b="3763"/>
          <a:stretch/>
        </p:blipFill>
        <p:spPr bwMode="auto">
          <a:xfrm>
            <a:off x="1000081" y="840912"/>
            <a:ext cx="10038706" cy="6017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93649" y="5241304"/>
            <a:ext cx="6438507" cy="1414020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906333" y="5241301"/>
            <a:ext cx="989815" cy="1329179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754924" y="2714920"/>
            <a:ext cx="2564090" cy="914400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30A9AFF9-E852-4568-8FEA-491755E6A3E4}"/>
              </a:ext>
            </a:extLst>
          </p:cNvPr>
          <p:cNvSpPr txBox="1">
            <a:spLocks/>
          </p:cNvSpPr>
          <p:nvPr/>
        </p:nvSpPr>
        <p:spPr>
          <a:xfrm>
            <a:off x="419276" y="-106557"/>
            <a:ext cx="3172251" cy="1003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190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Web of Science</a:t>
            </a:r>
            <a:endParaRPr lang="ru-RU" sz="4000" dirty="0">
              <a:ln w="19050"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000081" y="1102936"/>
            <a:ext cx="2591446" cy="5656083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1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94269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71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12" name="Заголовок 2"/>
          <p:cNvSpPr txBox="1">
            <a:spLocks/>
          </p:cNvSpPr>
          <p:nvPr/>
        </p:nvSpPr>
        <p:spPr>
          <a:xfrm>
            <a:off x="2278375" y="222195"/>
            <a:ext cx="9354927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Академічні пошукові системи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6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100" y="1374793"/>
            <a:ext cx="2119312" cy="94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773296" y="1026641"/>
            <a:ext cx="383479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-52"/>
              </a:rPr>
              <a:t>COR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-52"/>
              </a:rPr>
              <a:t>Е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https://core.ac.uk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hlinkClick r:id="rId4"/>
              </a:rPr>
              <a:t>/</a:t>
            </a:r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20865" y="1587387"/>
            <a:ext cx="7648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dirty="0">
                <a:solidFill>
                  <a:srgbClr val="FF0000"/>
                </a:solidFill>
                <a:latin typeface="Roboto"/>
              </a:rPr>
              <a:t>CORE</a:t>
            </a:r>
            <a:r>
              <a:rPr lang="ru-RU" sz="1400" dirty="0">
                <a:solidFill>
                  <a:srgbClr val="2C3841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містить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 </a:t>
            </a:r>
            <a:r>
              <a:rPr lang="ru-RU" sz="1600" dirty="0" err="1">
                <a:solidFill>
                  <a:srgbClr val="FF0000"/>
                </a:solidFill>
                <a:latin typeface="+mn-lt"/>
              </a:rPr>
              <a:t>найбільшу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 у </a:t>
            </a:r>
            <a:r>
              <a:rPr lang="ru-RU" sz="1600" dirty="0" err="1">
                <a:solidFill>
                  <a:srgbClr val="FF0000"/>
                </a:solidFill>
                <a:latin typeface="+mn-lt"/>
              </a:rPr>
              <a:t>світі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+mn-lt"/>
              </a:rPr>
              <a:t>колекцію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 </a:t>
            </a:r>
            <a:r>
              <a:rPr lang="ru-RU" sz="1600" dirty="0" err="1">
                <a:solidFill>
                  <a:srgbClr val="FF0000"/>
                </a:solidFill>
                <a:latin typeface="+mn-lt"/>
              </a:rPr>
              <a:t>повних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+mn-lt"/>
              </a:rPr>
              <a:t>текстів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 у </a:t>
            </a:r>
            <a:r>
              <a:rPr lang="ru-RU" sz="1600" dirty="0" err="1">
                <a:solidFill>
                  <a:srgbClr val="FF0000"/>
                </a:solidFill>
                <a:latin typeface="+mn-lt"/>
              </a:rPr>
              <a:t>відкритому</a:t>
            </a:r>
            <a:r>
              <a:rPr lang="ru-RU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+mn-lt"/>
              </a:rPr>
              <a:t>доступі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якими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користуються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та на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які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посилаються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люди по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всьому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світу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зокрема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дослідники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бібліотеки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розробники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програмного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забезпечення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спонсори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та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багато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інших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.</a:t>
            </a:r>
          </a:p>
        </p:txBody>
      </p:sp>
      <p:pic>
        <p:nvPicPr>
          <p:cNvPr id="19" name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6140" y="3274470"/>
            <a:ext cx="2155560" cy="103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 descr="Announcement Journal of ASEAN Studies as indexed in the DOAJ –  International Relations BINUS University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56" y="5160633"/>
            <a:ext cx="2281845" cy="846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3420865" y="2776415"/>
            <a:ext cx="648017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-52"/>
                <a:ea typeface="Times New Roman" panose="02020603050405020304" pitchFamily="18" charset="0"/>
              </a:rPr>
              <a:t>WorldWideScience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u="sng" dirty="0">
                <a:solidFill>
                  <a:srgbClr val="0594FF"/>
                </a:solidFill>
                <a:latin typeface="+mn-lt"/>
                <a:hlinkClick r:id="rId7"/>
              </a:rPr>
              <a:t>ht</a:t>
            </a:r>
            <a:r>
              <a:rPr lang="en-US" sz="2000" u="sng" dirty="0">
                <a:solidFill>
                  <a:srgbClr val="0594FF"/>
                </a:solidFill>
                <a:latin typeface="+mn-lt"/>
                <a:ea typeface="Times New Roman" panose="02020603050405020304" pitchFamily="18" charset="0"/>
                <a:hlinkClick r:id="rId7"/>
              </a:rPr>
              <a:t>tps://worldwidescience.org</a:t>
            </a:r>
            <a:r>
              <a:rPr lang="en-US" sz="2000" u="sng" dirty="0" smtClean="0">
                <a:solidFill>
                  <a:srgbClr val="0594FF"/>
                </a:solidFill>
                <a:latin typeface="+mn-lt"/>
                <a:ea typeface="Times New Roman" panose="02020603050405020304" pitchFamily="18" charset="0"/>
                <a:hlinkClick r:id="rId7"/>
              </a:rPr>
              <a:t>/</a:t>
            </a:r>
            <a:endParaRPr lang="ru-RU" sz="2000" u="sng" dirty="0" smtClean="0">
              <a:solidFill>
                <a:srgbClr val="0594FF"/>
              </a:solidFill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defRPr/>
            </a:pPr>
            <a:endParaRPr lang="ru-RU" sz="2000" u="sng" dirty="0">
              <a:solidFill>
                <a:srgbClr val="0594FF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20865" y="3284246"/>
            <a:ext cx="7678737" cy="13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WorldWideScience.org </a:t>
            </a:r>
            <a:r>
              <a:rPr lang="en-US" dirty="0">
                <a:solidFill>
                  <a:srgbClr val="333333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— </a:t>
            </a:r>
            <a:r>
              <a:rPr lang="uk-UA" dirty="0">
                <a:solidFill>
                  <a:srgbClr val="333333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(</a:t>
            </a:r>
            <a:r>
              <a:rPr lang="uk-UA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всесвітня наука</a:t>
            </a:r>
            <a:r>
              <a:rPr lang="uk-UA" dirty="0">
                <a:solidFill>
                  <a:srgbClr val="333333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)- </a:t>
            </a:r>
            <a:r>
              <a:rPr lang="ru-RU" sz="20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це</a:t>
            </a:r>
            <a:r>
              <a:rPr lang="ru-RU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глобальний</a:t>
            </a:r>
            <a:r>
              <a:rPr lang="ru-RU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науковий</a:t>
            </a:r>
            <a:r>
              <a:rPr lang="ru-RU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шлюз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що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складається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з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національних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та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міжнародних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наукових</a:t>
            </a:r>
            <a:r>
              <a:rPr lang="ru-RU" sz="16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баз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даних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і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порталів</a:t>
            </a:r>
            <a:r>
              <a:rPr lang="uk-UA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прискорює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наукові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відкриття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та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прогрес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забезпечуючи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єдиний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пошук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у базах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даних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з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усього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світу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. 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Багатомовний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сайт</a:t>
            </a:r>
            <a:r>
              <a:rPr lang="en-US" sz="1600" b="1" i="1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 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 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забезпечує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пошук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і переклад в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режимі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реального часу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багатомовної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наукової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літератури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поширеної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по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всьому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світу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22540" y="4899023"/>
            <a:ext cx="989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DOAJ</a:t>
            </a:r>
            <a:endParaRPr lang="ru-RU" sz="2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75871" y="4983375"/>
            <a:ext cx="1779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8"/>
              </a:rPr>
              <a:t>https://doaj.org</a:t>
            </a:r>
            <a:r>
              <a:rPr lang="ru-RU" dirty="0" smtClean="0">
                <a:hlinkClick r:id="rId8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522540" y="5422243"/>
            <a:ext cx="7262001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Directory</a:t>
            </a:r>
            <a:r>
              <a:rPr lang="ru-RU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ru-RU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Open</a:t>
            </a:r>
            <a:r>
              <a:rPr lang="ru-RU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lang="ru-RU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Journals</a:t>
            </a:r>
            <a:r>
              <a:rPr lang="ru-RU" sz="16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міжнародний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мультидисциплінарний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каталог </a:t>
            </a:r>
            <a:r>
              <a:rPr lang="ru-RU" sz="16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журналів</a:t>
            </a:r>
            <a:r>
              <a:rPr lang="ru-RU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відкритого</a:t>
            </a:r>
            <a:r>
              <a:rPr lang="ru-RU" sz="1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доступу</a:t>
            </a:r>
            <a:r>
              <a:rPr lang="ru-RU" sz="16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Містить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понад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10000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назв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наукових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журналів</a:t>
            </a:r>
            <a:r>
              <a:rPr lang="uk-UA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один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найвідоміших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пошукових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сервісів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світі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надає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відкритий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доступ до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матеріалів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12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43280" y="-4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71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23" name="Рисунок 22"/>
          <p:cNvPicPr/>
          <p:nvPr/>
        </p:nvPicPr>
        <p:blipFill rotWithShape="1">
          <a:blip r:embed="rId3"/>
          <a:srcRect l="84" t="14033" r="916" b="9115"/>
          <a:stretch/>
        </p:blipFill>
        <p:spPr bwMode="auto">
          <a:xfrm>
            <a:off x="288879" y="1832645"/>
            <a:ext cx="5435980" cy="3689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019" y="497117"/>
            <a:ext cx="2119312" cy="94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5442829" y="225114"/>
            <a:ext cx="3459124" cy="1149969"/>
          </a:xfrm>
          <a:prstGeom prst="roundRect">
            <a:avLst>
              <a:gd name="adj" fmla="val 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Ключов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і слова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children with intellectual disabilities</a:t>
            </a:r>
            <a:endParaRPr lang="uk-UA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діти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з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порушенням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інтелекту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93333" y="4313097"/>
            <a:ext cx="2686602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Ключов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і слова:</a:t>
            </a:r>
          </a:p>
          <a:p>
            <a:pPr algn="ctr"/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Англійською мовою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2" name="Рисунок 31"/>
          <p:cNvPicPr/>
          <p:nvPr/>
        </p:nvPicPr>
        <p:blipFill rotWithShape="1">
          <a:blip r:embed="rId5"/>
          <a:srcRect t="13689" b="6464"/>
          <a:stretch/>
        </p:blipFill>
        <p:spPr bwMode="auto">
          <a:xfrm>
            <a:off x="4629586" y="1434526"/>
            <a:ext cx="6816813" cy="441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78787" y="2696565"/>
            <a:ext cx="4351312" cy="1326199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78787" y="1445342"/>
            <a:ext cx="5010672" cy="86392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/>
          <p:nvPr/>
        </p:nvPicPr>
        <p:blipFill rotWithShape="1">
          <a:blip r:embed="rId6"/>
          <a:srcRect t="13974" r="2031" b="6749"/>
          <a:stretch/>
        </p:blipFill>
        <p:spPr bwMode="auto">
          <a:xfrm>
            <a:off x="4829027" y="4315128"/>
            <a:ext cx="5819775" cy="2647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5645836" y="5449955"/>
            <a:ext cx="2686602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Подібні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</a:rPr>
              <a:t>роботи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8606558" y="4683555"/>
            <a:ext cx="21900" cy="1905988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810458" y="2368705"/>
            <a:ext cx="2703656" cy="3170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Знайдено 6 результатів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804147" y="4683555"/>
            <a:ext cx="1791185" cy="221981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680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81698" y="-4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26243" y="124010"/>
            <a:ext cx="11217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Наукові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періодичні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видання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України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з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питань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спеціальної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освіти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та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корекційної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роботи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в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електронному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вигляді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(</a:t>
            </a:r>
            <a:r>
              <a:rPr lang="ru-RU" sz="2400" i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Інформаційний</a:t>
            </a: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дайджест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)</a:t>
            </a:r>
            <a:endParaRPr lang="ru-RU" sz="2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43" y="1206672"/>
            <a:ext cx="6129528" cy="111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/>
          <p:nvPr/>
        </p:nvPicPr>
        <p:blipFill rotWithShape="1">
          <a:blip r:embed="rId4"/>
          <a:srcRect l="11705" t="17959" r="10689" b="5359"/>
          <a:stretch/>
        </p:blipFill>
        <p:spPr bwMode="auto">
          <a:xfrm>
            <a:off x="226243" y="2560402"/>
            <a:ext cx="6129528" cy="4039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9206">
            <a:off x="6754027" y="1247024"/>
            <a:ext cx="1717211" cy="242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138">
            <a:off x="8596663" y="1157272"/>
            <a:ext cx="1603240" cy="228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8651">
            <a:off x="1299929" y="3536306"/>
            <a:ext cx="1189371" cy="11893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891">
            <a:off x="10135588" y="1603199"/>
            <a:ext cx="1510515" cy="219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7287">
            <a:off x="6832418" y="3933548"/>
            <a:ext cx="1612604" cy="240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153">
            <a:off x="8551945" y="3711299"/>
            <a:ext cx="1715481" cy="2407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 rotWithShape="1">
          <a:blip r:embed="rId11"/>
          <a:srcRect l="16860" t="16030" r="2464" b="3763"/>
          <a:stretch/>
        </p:blipFill>
        <p:spPr bwMode="auto">
          <a:xfrm>
            <a:off x="2082946" y="5504398"/>
            <a:ext cx="2274714" cy="1271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730">
            <a:off x="10007692" y="3850807"/>
            <a:ext cx="2110142" cy="276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924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6196" y="-4"/>
            <a:ext cx="12028603" cy="6952269"/>
            <a:chOff x="-361529" y="3808320"/>
            <a:chExt cx="8194737" cy="2547441"/>
          </a:xfrm>
          <a:solidFill>
            <a:schemeClr val="accent2">
              <a:lumMod val="60000"/>
              <a:lumOff val="40000"/>
              <a:alpha val="65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70" y="752263"/>
            <a:ext cx="6517446" cy="91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33">
            <a:extLst>
              <a:ext uri="{FF2B5EF4-FFF2-40B4-BE49-F238E27FC236}">
                <a16:creationId xmlns:a16="http://schemas.microsoft.com/office/drawing/2014/main" xmlns="" id="{3749FE94-FC7C-4359-A56E-6C7A87BDEE87}"/>
              </a:ext>
            </a:extLst>
          </p:cNvPr>
          <p:cNvSpPr txBox="1">
            <a:spLocks/>
          </p:cNvSpPr>
          <p:nvPr/>
        </p:nvSpPr>
        <p:spPr>
          <a:xfrm>
            <a:off x="363573" y="124421"/>
            <a:ext cx="10127089" cy="82323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Вебсайт</a:t>
            </a: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бібліотеки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5720" t="8860" r="9095" b="6406"/>
          <a:stretch/>
        </p:blipFill>
        <p:spPr bwMode="auto">
          <a:xfrm>
            <a:off x="530668" y="1753387"/>
            <a:ext cx="6517447" cy="490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7571424" y="215644"/>
            <a:ext cx="33246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C788E"/>
                </a:solidFill>
                <a:hlinkClick r:id="rId5"/>
              </a:rPr>
              <a:t>https://biblhgpa.jimdofree.com</a:t>
            </a:r>
            <a:r>
              <a:rPr lang="ru-RU" altLang="ru-RU" sz="1800" dirty="0" smtClean="0">
                <a:solidFill>
                  <a:srgbClr val="0C788E"/>
                </a:solidFill>
                <a:hlinkClick r:id="rId5"/>
              </a:rPr>
              <a:t>/</a:t>
            </a:r>
            <a:endParaRPr lang="ru-RU" altLang="ru-RU" sz="1800" dirty="0" smtClean="0">
              <a:solidFill>
                <a:srgbClr val="0C788E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0C788E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C788E"/>
              </a:solidFill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7788333" y="581249"/>
            <a:ext cx="3707254" cy="5989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Інформаційні бюлетені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6"/>
          <a:srcRect l="20523" t="15887" r="22127" b="6798"/>
          <a:stretch/>
        </p:blipFill>
        <p:spPr bwMode="auto">
          <a:xfrm>
            <a:off x="7318110" y="1371565"/>
            <a:ext cx="4428445" cy="5065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7477" y="1844046"/>
            <a:ext cx="1260470" cy="12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8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117987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146574" y="95781"/>
            <a:ext cx="69733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Які </a:t>
            </a:r>
            <a:r>
              <a:rPr lang="uk-UA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існують правила цитування</a:t>
            </a:r>
            <a:endParaRPr lang="ru-RU" sz="4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3790" y="951039"/>
            <a:ext cx="1067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0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Цитата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–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це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дослівне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відтворення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фрагменту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якогось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тексту з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обов’язковим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посиланням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на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джерело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. </a:t>
            </a:r>
          </a:p>
        </p:txBody>
      </p:sp>
      <p:sp>
        <p:nvSpPr>
          <p:cNvPr id="8" name="Content Placeholder 12"/>
          <p:cNvSpPr txBox="1">
            <a:spLocks/>
          </p:cNvSpPr>
          <p:nvPr/>
        </p:nvSpPr>
        <p:spPr>
          <a:xfrm>
            <a:off x="422494" y="1699275"/>
            <a:ext cx="10597439" cy="3400626"/>
          </a:xfrm>
          <a:prstGeom prst="rect">
            <a:avLst/>
          </a:prstGeom>
          <a:solidFill>
            <a:schemeClr val="accent2">
              <a:lumMod val="40000"/>
              <a:lumOff val="60000"/>
              <a:alpha val="58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63538"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завжди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використовувати лапки (« »);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 indent="363538"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повністю прописувати текст згадки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; 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 indent="363538"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обов'язково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вказувати ініціали вченого і ставити їх перед прізвищем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; 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 indent="363538"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не варто починати абзац з цитати або авторського прізвища;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 indent="363538"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дотримуватися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одного стил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ю оформлення цитат;</a:t>
            </a:r>
          </a:p>
          <a:p>
            <a:pPr indent="363538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коли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використовуєте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парафраз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смисловий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переказ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цитати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), не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забувайте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написати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згадку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на автора. </a:t>
            </a:r>
          </a:p>
          <a:p>
            <a:pPr indent="363538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422495" y="5099901"/>
            <a:ext cx="10399476" cy="1728597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/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кожна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 цитата повинна 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супроводжуватися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посиланням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на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джерело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яке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прописується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в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бібліографічному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списку,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інакше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це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буде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вважатися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серйозною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помилкою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в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оформленні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наукової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роботи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154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0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911974" y="237184"/>
            <a:ext cx="69958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Важливі</a:t>
            </a:r>
            <a:r>
              <a:rPr lang="ru-RU" sz="4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способи</a:t>
            </a:r>
            <a:r>
              <a:rPr lang="ru-RU" sz="4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цитування</a:t>
            </a:r>
            <a:r>
              <a:rPr lang="ru-RU" sz="48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endParaRPr lang="ru-RU" sz="4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10776" y="1293451"/>
            <a:ext cx="10910817" cy="33817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536575" algn="just"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Цитування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вторинних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посилань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Вторинні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цитати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потрібно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ретельно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перевіряти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       на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достовірність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першоджерела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переконавшись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що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в них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немає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помилок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 </a:t>
            </a:r>
          </a:p>
          <a:p>
            <a:pPr indent="536575" algn="just"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Згадки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прізвища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зарубіжних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джерел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вчених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текст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пишіть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мовою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наукової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роботи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(не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мовою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оригіналу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).</a:t>
            </a:r>
          </a:p>
          <a:p>
            <a:pPr indent="536575" algn="just"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Самоцитування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статті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(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власні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посилання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повинні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бути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також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оформлені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                   у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відповідності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до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всіх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правил).</a:t>
            </a:r>
          </a:p>
          <a:p>
            <a:pPr indent="536575" algn="just"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Під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час 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цитування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законодавчих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актів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 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посилаються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тільки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на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першоджерела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       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які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     є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загальнодоступними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і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публічними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412731" y="4985664"/>
            <a:ext cx="10986232" cy="1656184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0"/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Зверніть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При </a:t>
            </a:r>
            <a:r>
              <a:rPr lang="ru-RU" sz="2200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цитуванні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тексту по </a:t>
            </a:r>
            <a:r>
              <a:rPr lang="ru-RU" sz="2200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вторинному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200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джерелу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200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необхідно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200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вказувати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             не </a:t>
            </a:r>
            <a:r>
              <a:rPr lang="ru-RU" sz="2200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тільки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200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джерело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200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оригінального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тексту, але й </a:t>
            </a:r>
            <a:r>
              <a:rPr lang="ru-RU" sz="2200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джерело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з </a:t>
            </a:r>
            <a:r>
              <a:rPr lang="ru-RU" sz="2200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якого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взята цитата. </a:t>
            </a:r>
          </a:p>
        </p:txBody>
      </p:sp>
    </p:spTree>
    <p:extLst>
      <p:ext uri="{BB962C8B-B14F-4D97-AF65-F5344CB8AC3E}">
        <p14:creationId xmlns:p14="http://schemas.microsoft.com/office/powerpoint/2010/main" val="1056948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373" y="-4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713229" y="171196"/>
            <a:ext cx="8765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Найбільш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поширені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помилки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під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час </a:t>
            </a:r>
            <a:r>
              <a:rPr lang="ru-RU" sz="36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цитування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03680" y="817527"/>
            <a:ext cx="10784637" cy="43204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63538" algn="just">
              <a:buFont typeface="Wingdings" panose="05000000000000000000" pitchFamily="2" charset="2"/>
              <a:buChar char="Ø"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3538" algn="just">
              <a:buFont typeface="Wingdings" panose="05000000000000000000" pitchFamily="2" charset="2"/>
              <a:buChar char="Ø"/>
            </a:pP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Звичайна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неуважність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яка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спричинила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відсутність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згадки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в списку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літератури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</a:t>
            </a:r>
          </a:p>
          <a:p>
            <a:pPr indent="363538" algn="just">
              <a:buFont typeface="Wingdings" panose="05000000000000000000" pitchFamily="2" charset="2"/>
              <a:buChar char="Ø"/>
            </a:pP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Перевіряти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інформацію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про посади і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звання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авторів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і сам текст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його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роботи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 </a:t>
            </a:r>
          </a:p>
          <a:p>
            <a:pPr indent="363538" algn="just">
              <a:buFont typeface="Wingdings" panose="05000000000000000000" pitchFamily="2" charset="2"/>
              <a:buChar char="Ø"/>
            </a:pP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Обов'язково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вказувати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посилання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на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графіки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малюнки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схеми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та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ін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 </a:t>
            </a:r>
          </a:p>
          <a:p>
            <a:pPr indent="363538" algn="just">
              <a:buFont typeface="Wingdings" panose="05000000000000000000" pitchFamily="2" charset="2"/>
              <a:buChar char="Ø"/>
            </a:pP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Змінювати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форму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цитування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(</a:t>
            </a:r>
            <a:r>
              <a:rPr lang="ru-RU" sz="50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дослівна</a:t>
            </a:r>
            <a:r>
              <a:rPr lang="ru-RU" sz="50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і </a:t>
            </a:r>
            <a:r>
              <a:rPr lang="ru-RU" sz="50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смислова</a:t>
            </a:r>
            <a:r>
              <a:rPr lang="ru-RU" sz="50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),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щоб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текст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залишався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живим.</a:t>
            </a:r>
          </a:p>
          <a:p>
            <a:pPr indent="363538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Неправильно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перекладене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ім'я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або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прізвище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заруб</a:t>
            </a:r>
            <a:r>
              <a:rPr lang="uk-UA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і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жного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автора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Завжди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потрібно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пам'ятати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що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в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переліку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бібліографії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</a:t>
            </a:r>
            <a:r>
              <a:rPr lang="ru-RU" sz="50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джерело</a:t>
            </a:r>
            <a:r>
              <a:rPr lang="ru-RU" sz="50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прописують</a:t>
            </a:r>
            <a:r>
              <a:rPr lang="ru-RU" sz="50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на </a:t>
            </a:r>
            <a:r>
              <a:rPr lang="ru-RU" sz="50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мові</a:t>
            </a:r>
            <a:r>
              <a:rPr lang="ru-RU" sz="50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оригіналу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</a:t>
            </a:r>
          </a:p>
          <a:p>
            <a:pPr indent="363538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Беріть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інформацію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тільки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у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перевірених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авторів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вписуйте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в роботу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цитати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             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які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містять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унікальні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висловлювання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точно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характеризують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і </a:t>
            </a: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збагачують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роботу. </a:t>
            </a:r>
          </a:p>
          <a:p>
            <a:pPr indent="363538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5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Завжди</a:t>
            </a:r>
            <a:r>
              <a:rPr lang="ru-RU" sz="5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пам'ятайте</a:t>
            </a:r>
            <a:r>
              <a:rPr lang="ru-RU" sz="50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про лапки і </a:t>
            </a:r>
            <a:r>
              <a:rPr lang="ru-RU" sz="5000" b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посилання</a:t>
            </a:r>
            <a:r>
              <a:rPr lang="ru-RU" sz="5000" b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інакше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цитату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будуть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прирівнювати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       до </a:t>
            </a:r>
            <a:r>
              <a:rPr lang="ru-RU" sz="50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плагіату</a:t>
            </a:r>
            <a:r>
              <a:rPr lang="ru-RU" sz="5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  </a:t>
            </a:r>
            <a:endParaRPr lang="ru-RU" sz="5000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 indent="536575" algn="just">
              <a:buFont typeface="Wingdings" panose="05000000000000000000" pitchFamily="2" charset="2"/>
              <a:buChar char="Ø"/>
            </a:pPr>
            <a:endParaRPr lang="ru-RU" sz="50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703680" y="5141134"/>
            <a:ext cx="10784637" cy="16288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/>
          </a:p>
          <a:p>
            <a:pPr indent="536575" algn="just" latinLnBrk="0"/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Правильне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оформлення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цитат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статті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–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це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важлива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умова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успішного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рецензування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та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публікації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в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міжнародних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базах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даних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Scopus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і  </a:t>
            </a:r>
            <a:r>
              <a:rPr lang="ru-RU" sz="2400" b="1" i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Web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of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Science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</a:t>
            </a:r>
          </a:p>
          <a:p>
            <a:pPr indent="536575" algn="just" latinLnBrk="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6926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263192" y="136391"/>
            <a:ext cx="9389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Оформлення </a:t>
            </a:r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посилання на роботи інших авторів</a:t>
            </a:r>
            <a:endParaRPr lang="ru-RU" sz="3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07611" y="1518588"/>
            <a:ext cx="530786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altLang="ko-KR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Коли </a:t>
            </a:r>
            <a:r>
              <a:rPr lang="ru-RU" altLang="ko-KR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потрібно</a:t>
            </a:r>
            <a:r>
              <a:rPr lang="ru-RU" altLang="ko-KR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надавати</a:t>
            </a:r>
            <a:r>
              <a:rPr lang="ru-RU" altLang="ko-KR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посилання</a:t>
            </a:r>
            <a:r>
              <a:rPr lang="ru-RU" altLang="ko-KR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? 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5233" y="782722"/>
            <a:ext cx="6992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Посилання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–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це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вказівка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на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джерело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інформації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767562" y="2385633"/>
            <a:ext cx="9324090" cy="3685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>
              <a:buFont typeface="Wingdings" panose="05000000000000000000" pitchFamily="2" charset="2"/>
              <a:buChar char="Ø"/>
            </a:pP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дослівне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відтворення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частини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тексту;</a:t>
            </a:r>
          </a:p>
          <a:p>
            <a:pPr marL="261938">
              <a:buFont typeface="Wingdings" panose="05000000000000000000" pitchFamily="2" charset="2"/>
              <a:buChar char="Ø"/>
            </a:pP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згадування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фактів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знайдених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у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певному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джерелі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; </a:t>
            </a:r>
          </a:p>
          <a:p>
            <a:pPr marL="261938">
              <a:buFont typeface="Wingdings" panose="05000000000000000000" pitchFamily="2" charset="2"/>
              <a:buChar char="Ø"/>
            </a:pP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перефразування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чи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узагальнення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ідей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тлумачень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чи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висновків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з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певного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джерела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; </a:t>
            </a:r>
            <a:endParaRPr lang="uk-UA" altLang="ko-KR" b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 marL="261938">
              <a:buFont typeface="Wingdings" panose="05000000000000000000" pitchFamily="2" charset="2"/>
              <a:buChar char="Ø"/>
            </a:pP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наведення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інформації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яка не є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загальновідомою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;</a:t>
            </a:r>
          </a:p>
          <a:p>
            <a:pPr marL="261938">
              <a:buFont typeface="Wingdings" panose="05000000000000000000" pitchFamily="2" charset="2"/>
              <a:buChar char="Ø"/>
            </a:pP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запозичення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плану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або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структури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аргументації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з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певного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ko-KR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джерела</a:t>
            </a:r>
            <a:r>
              <a:rPr lang="ru-RU" altLang="ko-KR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</a:t>
            </a:r>
            <a:endParaRPr lang="ko-KR" altLang="en-US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24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94269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rtl="0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524715" y="0"/>
            <a:ext cx="55098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Бібліографічне</a:t>
            </a:r>
            <a:r>
              <a:rPr lang="ru-RU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40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посилання</a:t>
            </a:r>
            <a:r>
              <a:rPr lang="ru-RU" sz="40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endParaRPr lang="ru-RU" sz="4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604278" y="707886"/>
            <a:ext cx="10603138" cy="35253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90170" indent="0" algn="just">
              <a:buNone/>
            </a:pP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  <a:p>
            <a:pPr marL="342900" marR="90170" indent="-342900" algn="just">
              <a:buFont typeface="Wingdings" panose="05000000000000000000" pitchFamily="2" charset="2"/>
              <a:buChar char=""/>
            </a:pP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містить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бібліографічні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відомості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про цитату,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що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згадується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в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тексті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документа,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необхідні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для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його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ідентифікації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пошуку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та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загальної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uk-UA" alt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характеристики ;</a:t>
            </a:r>
          </a:p>
          <a:p>
            <a:pPr marL="0" marR="90170" indent="0" algn="just">
              <a:buNone/>
            </a:pP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42900" marR="90170" indent="-342900" algn="just">
              <a:lnSpc>
                <a:spcPct val="95000"/>
              </a:lnSpc>
              <a:buFont typeface="Wingdings" panose="05000000000000000000" pitchFamily="2" charset="2"/>
              <a:buChar char=""/>
            </a:pP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об’єктами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є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всі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види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опублікованих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і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неопублікованих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документів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(в тому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числі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електронні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ресурси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локального та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віддаленого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доступу),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частини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документів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,    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архівні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документи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.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ea typeface="Calibri" panose="020F0502020204030204" charset="0"/>
              <a:cs typeface="Times New Roman" panose="02020603050405020304" pitchFamily="18" charset="0"/>
            </a:endParaRPr>
          </a:p>
          <a:p>
            <a:endParaRPr lang="ru-RU" altLang="en-US" sz="32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604278" y="4693927"/>
            <a:ext cx="10603138" cy="1703334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0"/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ДСТУ 8302:2015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«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Інформація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документація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Бібліографічне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посилання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Загальні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положення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та  правила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складання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»</a:t>
            </a:r>
            <a:endParaRPr lang="ru-RU" sz="2800" i="1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9" name="Рисунок 8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9302">
            <a:off x="4960990" y="4018940"/>
            <a:ext cx="1264832" cy="12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8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0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7" name="Текстовое поле 13"/>
          <p:cNvSpPr txBox="1"/>
          <p:nvPr/>
        </p:nvSpPr>
        <p:spPr>
          <a:xfrm>
            <a:off x="416408" y="1456388"/>
            <a:ext cx="5505627" cy="4201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 anchorCtr="0">
            <a:spAutoFit/>
          </a:bodyPr>
          <a:lstStyle/>
          <a:p>
            <a:pPr algn="just" latinLnBrk="0"/>
            <a:r>
              <a:rPr lang="ru-RU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sym typeface="+mn-ea"/>
              </a:rPr>
              <a:t>—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uk-UA" sz="23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внутрішньотекстове</a:t>
            </a:r>
            <a:r>
              <a:rPr lang="uk-UA" sz="23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: </a:t>
            </a:r>
            <a:endParaRPr lang="uk-UA" sz="2300" b="1" i="1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 algn="just" fontAlgn="ctr" latinLnBrk="0"/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значну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частину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відомо­стей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про      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об’єкт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посилання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внесено до тексту документа;</a:t>
            </a:r>
            <a:endParaRPr lang="uk-UA" sz="22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 algn="just" latinLnBrk="0"/>
            <a:r>
              <a:rPr lang="uk-UA" sz="23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</a:t>
            </a:r>
            <a:r>
              <a:rPr lang="uk-UA" sz="23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— </a:t>
            </a:r>
            <a:r>
              <a:rPr lang="uk-UA" sz="23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підрядкове: </a:t>
            </a:r>
            <a:endParaRPr lang="uk-UA" sz="2300" b="1" i="1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 algn="just" latinLnBrk="0"/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якщо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всередині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тексту документа    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його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розмістити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неможливо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або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   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небажано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, 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щоб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не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переобтяжувати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текст;</a:t>
            </a:r>
            <a:endParaRPr lang="uk-UA" sz="22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 algn="just" latinLnBrk="0"/>
            <a:r>
              <a:rPr lang="uk-UA" sz="23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</a:t>
            </a:r>
            <a:r>
              <a:rPr lang="uk-UA" sz="23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—</a:t>
            </a:r>
            <a:r>
              <a:rPr lang="uk-UA" sz="23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позатекстове</a:t>
            </a:r>
            <a:r>
              <a:rPr lang="uk-UA" sz="23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: </a:t>
            </a:r>
          </a:p>
          <a:p>
            <a:pPr algn="just" latinLnBrk="0"/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у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разі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багаторазових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посилань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на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одні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й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ті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самі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документи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задля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уникнення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    повторного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подання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однакових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             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бібліографічних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    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записів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або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через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їхню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велику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кількість</a:t>
            </a:r>
            <a:endParaRPr lang="ru-RU" altLang="en-US" sz="22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6408" y="374253"/>
            <a:ext cx="546392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Бібліографічні посилання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за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місцем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розташування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в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документі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  <a:sym typeface="+mn-ea"/>
              </a:rPr>
              <a:t> 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30118" y="374253"/>
            <a:ext cx="476857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Називати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джерела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 у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тексті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потрібно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двічі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: 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</a:br>
            <a:endParaRPr lang="ru-RU" sz="20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10" name="Замещающее содержимое 3"/>
          <p:cNvSpPr txBox="1">
            <a:spLocks/>
          </p:cNvSpPr>
          <p:nvPr/>
        </p:nvSpPr>
        <p:spPr>
          <a:xfrm>
            <a:off x="6338443" y="1470470"/>
            <a:ext cx="5583986" cy="41870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63538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у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короткій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формі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власне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після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цитування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—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це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називається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</a:p>
          <a:p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бібліографічне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посилання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</a:p>
          <a:p>
            <a:endParaRPr lang="ru-RU" sz="2800" b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itchFamily="18" charset="0"/>
            </a:endParaRPr>
          </a:p>
          <a:p>
            <a:pPr indent="363538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у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повному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вигляді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 у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кінці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тексту : </a:t>
            </a:r>
          </a:p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список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використаних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джерел</a:t>
            </a:r>
            <a:endParaRPr lang="ru-RU" sz="2800" b="1" i="1" dirty="0" smtClean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  <a:cs typeface="Times New Roman" pitchFamily="18" charset="0"/>
            </a:endParaRPr>
          </a:p>
          <a:p>
            <a:pPr indent="261938" algn="just">
              <a:buFont typeface="Wingdings" panose="05000000000000000000" charset="0"/>
              <a:buChar char="Ø"/>
            </a:pP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2566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Скругленный прямоугольник 5"/>
          <p:cNvSpPr/>
          <p:nvPr/>
        </p:nvSpPr>
        <p:spPr>
          <a:xfrm>
            <a:off x="2623414" y="222195"/>
            <a:ext cx="6379183" cy="8128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ko-KR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ПОЗАТЕКСТОВЕ ПОСИЛАННЯ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2132" y="1257188"/>
            <a:ext cx="10440988" cy="1162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Посилання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тексті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подаються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квадратних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дужках – [</a:t>
            </a: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5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], [</a:t>
            </a: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5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; </a:t>
            </a: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10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], де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цифри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5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і </a:t>
            </a: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10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відповідають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порядковому номеру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праці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у списку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використаних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джерел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133" y="2997086"/>
            <a:ext cx="10440987" cy="11699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Посилання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сторінку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наводять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після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номера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джерела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через кому </a:t>
            </a:r>
            <a:endParaRPr lang="ru-RU" sz="2800" b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з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маленької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букви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(с.) –  [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5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с. 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23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5].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2131" y="4850010"/>
            <a:ext cx="10440987" cy="11477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Якщо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посилання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кілька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праць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вони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розділяються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крапкою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 з комою – </a:t>
            </a:r>
          </a:p>
          <a:p>
            <a:pPr algn="just"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[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5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, с. 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23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5; 6, с.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 1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25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–1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anose="02020603050405020304" pitchFamily="18" charset="0"/>
              </a:rPr>
              <a:t>33].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877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Текстовое поле 13"/>
          <p:cNvSpPr txBox="1"/>
          <p:nvPr/>
        </p:nvSpPr>
        <p:spPr>
          <a:xfrm>
            <a:off x="527933" y="2393491"/>
            <a:ext cx="6768752" cy="31085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87313" indent="623888" algn="just">
              <a:buFont typeface="Wingdings" panose="05000000000000000000" pitchFamily="2" charset="2"/>
              <a:buChar char="Ø"/>
              <a:tabLst>
                <a:tab pos="3497263" algn="l"/>
              </a:tabLst>
              <a:defRPr/>
            </a:pP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Це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елемент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бібліографічного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апарату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,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             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що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містить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описи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використаних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у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дослідженні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джерел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і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подається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після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висновків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. </a:t>
            </a:r>
          </a:p>
          <a:p>
            <a:pPr marL="87313" algn="just">
              <a:tabLst>
                <a:tab pos="3497263" algn="l"/>
              </a:tabLst>
              <a:defRPr/>
            </a:pPr>
            <a:endParaRPr lang="ru-RU" sz="2800" b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cs typeface="Times New Roman" pitchFamily="18" charset="0"/>
            </a:endParaRPr>
          </a:p>
          <a:p>
            <a:pPr marL="87313" indent="623888" algn="just"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Відображає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роботу автора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зі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збору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                   та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аналізу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літератури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і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охоплює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документи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використані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при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написанні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наукової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роботи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9292" y="95782"/>
            <a:ext cx="78726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Оформлення списку </a:t>
            </a:r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використаних джерел</a:t>
            </a:r>
            <a:endParaRPr lang="ru-RU" sz="3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435126" y="950193"/>
            <a:ext cx="105410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ДСТУ 8302 : 2015 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«</a:t>
            </a:r>
            <a:r>
              <a:rPr lang="ru-RU" alt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Інформація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та </a:t>
            </a:r>
            <a:r>
              <a:rPr lang="ru-RU" alt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документація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. </a:t>
            </a:r>
            <a:r>
              <a:rPr lang="ru-RU" alt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Бібліографічне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посилання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. </a:t>
            </a:r>
            <a:r>
              <a:rPr lang="ru-RU" alt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Загальні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положення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та  правила </a:t>
            </a:r>
            <a:r>
              <a:rPr lang="ru-RU" alt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складання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»</a:t>
            </a:r>
            <a:endParaRPr lang="ru-RU" alt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9" name="Picture 10" descr="https://o.remove.bg/downloads/022c7978-e19f-46b1-a74f-4adba83e8723/png-transparent-book-books-assorted-title-books-text-school-clipart-material-thumbnail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10" y="2393491"/>
            <a:ext cx="3926700" cy="320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35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7" name="Рисунок 6"/>
          <p:cNvPicPr/>
          <p:nvPr/>
        </p:nvPicPr>
        <p:blipFill rotWithShape="1">
          <a:blip r:embed="rId3"/>
          <a:srcRect l="20396" t="9542" r="20407" b="8942"/>
          <a:stretch/>
        </p:blipFill>
        <p:spPr bwMode="auto">
          <a:xfrm>
            <a:off x="106560" y="1624674"/>
            <a:ext cx="6155801" cy="504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49831" y="5288436"/>
            <a:ext cx="1885361" cy="650449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3229">
            <a:off x="2639993" y="4981244"/>
            <a:ext cx="1264832" cy="1264832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13032" t="11882" r="14903" b="3762"/>
          <a:stretch/>
        </p:blipFill>
        <p:spPr bwMode="auto">
          <a:xfrm>
            <a:off x="6091099" y="1041144"/>
            <a:ext cx="6011159" cy="546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793030" y="2196444"/>
            <a:ext cx="3020273" cy="650449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93031" y="4609708"/>
            <a:ext cx="635292" cy="471340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98670">
            <a:off x="7436337" y="4322722"/>
            <a:ext cx="1045309" cy="10453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61" y="228473"/>
            <a:ext cx="6155801" cy="127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937119" y="420226"/>
            <a:ext cx="3294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7"/>
              </a:rPr>
              <a:t>https://biblhgpa.jimdofree.com</a:t>
            </a:r>
            <a:r>
              <a:rPr lang="ru-RU" dirty="0" smtClean="0">
                <a:hlinkClick r:id="rId7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574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069868" y="127927"/>
            <a:ext cx="9009595" cy="5696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Приклади оформлення списку використаних джерел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18760" t="20361" r="19188" b="13023"/>
          <a:stretch/>
        </p:blipFill>
        <p:spPr bwMode="auto">
          <a:xfrm>
            <a:off x="2153843" y="825495"/>
            <a:ext cx="7884313" cy="603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6" descr="https://o.remove.bg/downloads/d414d2d0-ec7f-4076-a7b6-9c8e13705614/png-transparent-owl-education-teacher-illustration-owl-teaching-animals-vertebrate-cartoon-thumbnail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3" y="2472172"/>
            <a:ext cx="2603654" cy="220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883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2807" y="-94265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78145"/>
            <a:ext cx="12028603" cy="7014290"/>
            <a:chOff x="-361529" y="3808320"/>
            <a:chExt cx="8194737" cy="2547441"/>
          </a:xfrm>
          <a:solidFill>
            <a:schemeClr val="accent2">
              <a:lumMod val="75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85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9" name="Заголовок 33">
            <a:extLst>
              <a:ext uri="{FF2B5EF4-FFF2-40B4-BE49-F238E27FC236}">
                <a16:creationId xmlns:a16="http://schemas.microsoft.com/office/drawing/2014/main" xmlns="" id="{3749FE94-FC7C-4359-A56E-6C7A87BDEE87}"/>
              </a:ext>
            </a:extLst>
          </p:cNvPr>
          <p:cNvSpPr txBox="1">
            <a:spLocks/>
          </p:cNvSpPr>
          <p:nvPr/>
        </p:nvSpPr>
        <p:spPr>
          <a:xfrm>
            <a:off x="2230080" y="474007"/>
            <a:ext cx="10127089" cy="82323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Академічна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доброчесність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 в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законодавстві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-20947"/>
            <a:ext cx="2700000" cy="18131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4" r="26316" b="57336"/>
          <a:stretch/>
        </p:blipFill>
        <p:spPr bwMode="auto">
          <a:xfrm>
            <a:off x="375279" y="2569363"/>
            <a:ext cx="3142903" cy="1992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3" t="5505" r="23785" b="54820"/>
          <a:stretch/>
        </p:blipFill>
        <p:spPr bwMode="auto">
          <a:xfrm>
            <a:off x="4057822" y="1496618"/>
            <a:ext cx="3241543" cy="2069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7" r="21886" b="58429"/>
          <a:stretch/>
        </p:blipFill>
        <p:spPr bwMode="auto">
          <a:xfrm>
            <a:off x="4018515" y="4487161"/>
            <a:ext cx="3256994" cy="2021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2" r="27690" b="58114"/>
          <a:stretch/>
        </p:blipFill>
        <p:spPr bwMode="auto">
          <a:xfrm>
            <a:off x="7905667" y="2618699"/>
            <a:ext cx="3312368" cy="2017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5" name="Picture 6" descr="https://o.remove.bg/downloads/d414d2d0-ec7f-4076-a7b6-9c8e13705614/png-transparent-owl-education-teacher-illustration-owl-teaching-animals-vertebrate-cartoon-thumbnail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25" y="4760439"/>
            <a:ext cx="2251912" cy="190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177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8" name="Рисунок 7"/>
          <p:cNvPicPr/>
          <p:nvPr/>
        </p:nvPicPr>
        <p:blipFill rotWithShape="1">
          <a:blip r:embed="rId3"/>
          <a:srcRect l="15553" t="22235" r="16301" b="3934"/>
          <a:stretch/>
        </p:blipFill>
        <p:spPr bwMode="auto">
          <a:xfrm>
            <a:off x="342132" y="1382490"/>
            <a:ext cx="10210089" cy="5502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080654" y="5203766"/>
            <a:ext cx="3582785" cy="714895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58" y="41140"/>
            <a:ext cx="9818340" cy="127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3369">
            <a:off x="4905356" y="1642023"/>
            <a:ext cx="1439611" cy="143961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FC6750-4068-4989-88F7-A90FE0F88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4017">
            <a:off x="4682156" y="4635368"/>
            <a:ext cx="1439611" cy="14396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80976" y="4259390"/>
            <a:ext cx="2260893" cy="784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Онлайн ресурси для перевірки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матеріалів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плагіат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41598" y="5918661"/>
            <a:ext cx="1742178" cy="784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Наукові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сервіси (презентація</a:t>
            </a:r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20684" t="12543" r="20792" b="26454"/>
          <a:stretch/>
        </p:blipFill>
        <p:spPr bwMode="auto">
          <a:xfrm>
            <a:off x="3497049" y="5739889"/>
            <a:ext cx="2014373" cy="1118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578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0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922789" y="96959"/>
            <a:ext cx="32047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</a:rPr>
              <a:t>Онлайн-</a:t>
            </a:r>
            <a:r>
              <a:rPr lang="uk-UA" sz="4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ea typeface="Calibri" panose="020F0502020204030204" pitchFamily="34" charset="0"/>
              </a:rPr>
              <a:t>сервис</a:t>
            </a:r>
            <a:endParaRPr lang="ru-RU" sz="4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3206" y="5425716"/>
            <a:ext cx="957919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 автоматично створю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є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посилання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і список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використаних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джерел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українськими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міжнародними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стандартами. 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/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3279" y="5056381"/>
            <a:ext cx="7665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drive.google.com/file/d/1MJebBc4nQJonUWlvf73E4vZ5cjYmoWPN/view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390656" y="4637968"/>
            <a:ext cx="250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Відеозапис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 онлайн-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лекції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pic>
        <p:nvPicPr>
          <p:cNvPr id="12" name="Рисунок 11" descr="Про нас – Grafiat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5" y="96959"/>
            <a:ext cx="2672466" cy="74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 rotWithShape="1">
          <a:blip r:embed="rId5"/>
          <a:srcRect l="23022" t="26584" r="23318" b="24416"/>
          <a:stretch/>
        </p:blipFill>
        <p:spPr bwMode="auto">
          <a:xfrm>
            <a:off x="1377277" y="1072402"/>
            <a:ext cx="7010744" cy="37164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7868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8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5128182" y="4769963"/>
            <a:ext cx="5497992" cy="14680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Підготувала презентацію </a:t>
            </a:r>
          </a:p>
          <a:p>
            <a:pPr algn="ctr"/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Світлана </a:t>
            </a:r>
            <a:r>
              <a:rPr lang="uk-UA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Самойлова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, директорка бібліотеки Харківської </a:t>
            </a:r>
            <a:r>
              <a:rPr lang="uk-UA" sz="2400" dirty="0" err="1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гуманітарно</a:t>
            </a: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</a:rPr>
              <a:t>-педагогічної академії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8048" y="1108978"/>
            <a:ext cx="6291684" cy="24314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latinLnBrk="0"/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Науковий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процес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 без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цитування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 –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немислимий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, головне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тільки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,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щоб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запозичення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 чужих думок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здійснювалося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 за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всіма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 правилами</a:t>
            </a:r>
          </a:p>
          <a:p>
            <a:pPr algn="ctr" latinLnBrk="0"/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викладач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Боннського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університету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Akrobat ExtraBold" panose="00000900000000000000" pitchFamily="50" charset="-52"/>
              <a:ea typeface="Yu Mincho"/>
            </a:endParaRPr>
          </a:p>
          <a:p>
            <a:pPr algn="ctr" latinLnBrk="0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(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Universitеt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Bonn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krobat ExtraBold" panose="00000900000000000000" pitchFamily="50" charset="-52"/>
                <a:ea typeface="Yu Mincho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9339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4" y="-4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72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solidFill>
                <a:schemeClr val="accent4">
                  <a:alpha val="76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7" name="Заголовок 2"/>
          <p:cNvSpPr txBox="1">
            <a:spLocks/>
          </p:cNvSpPr>
          <p:nvPr/>
        </p:nvSpPr>
        <p:spPr>
          <a:xfrm>
            <a:off x="3347310" y="222195"/>
            <a:ext cx="6413610" cy="91623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Академічна доброчесність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/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</a:br>
            <a:endParaRPr lang="ru-RU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2934" y="751630"/>
            <a:ext cx="1035980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5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етичних</a:t>
            </a:r>
            <a:r>
              <a:rPr lang="ru-RU" sz="20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визначених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законом правил,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5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керуватися</a:t>
            </a:r>
            <a:r>
              <a:rPr lang="ru-RU" sz="20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5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20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spc="-5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0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5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0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1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b="1" i="1" spc="-1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викладання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 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провадження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b="1" i="1" spc="-1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метою  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довіри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1" i="1" spc="-5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000" b="1" i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та/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i="1" spc="-5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sz="2000" b="1" i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b="1" i="1" spc="2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000" b="1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RU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ст.42).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41126651"/>
              </p:ext>
            </p:extLst>
          </p:nvPr>
        </p:nvGraphicFramePr>
        <p:xfrm>
          <a:off x="1355740" y="2224338"/>
          <a:ext cx="8778074" cy="418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6" descr="https://o.remove.bg/downloads/d414d2d0-ec7f-4076-a7b6-9c8e13705614/png-transparent-owl-education-teacher-illustration-owl-teaching-animals-vertebrate-cartoon-thumbnail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72" y="4506110"/>
            <a:ext cx="2251912" cy="190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95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-188537" y="-1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72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Прямоугольник 8"/>
          <p:cNvSpPr>
            <a:spLocks noChangeArrowheads="1"/>
          </p:cNvSpPr>
          <p:nvPr/>
        </p:nvSpPr>
        <p:spPr bwMode="auto">
          <a:xfrm>
            <a:off x="6645896" y="4830621"/>
            <a:ext cx="3751869" cy="1938992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  <a:sp3d extrusionH="57150" prstMaterial="softEdge">
              <a:bevelT w="25400" h="38100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i="1" dirty="0" err="1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ru-RU" altLang="ru-RU" sz="1800" b="1" i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b="1" i="1" dirty="0" err="1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чого</a:t>
            </a:r>
            <a:r>
              <a:rPr lang="ru-RU" altLang="ru-RU" sz="1800" b="1" i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altLang="ru-RU" sz="1800" b="1" i="1" dirty="0" err="1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зробиш</a:t>
            </a:r>
            <a:r>
              <a:rPr lang="ru-RU" altLang="ru-RU" sz="1800" b="1" i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i="1" dirty="0" err="1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поки</a:t>
            </a:r>
            <a:r>
              <a:rPr lang="ru-RU" altLang="ru-RU" sz="1800" b="1" i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altLang="ru-RU" sz="1800" b="1" i="1" dirty="0" err="1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вивчишся</a:t>
            </a:r>
            <a:r>
              <a:rPr lang="ru-RU" altLang="ru-RU" sz="1800" b="1" i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  Але </a:t>
            </a:r>
            <a:r>
              <a:rPr lang="ru-RU" altLang="ru-RU" sz="1800" b="1" i="1" dirty="0" err="1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ru-RU" altLang="ru-RU" sz="1800" b="1" i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треба </a:t>
            </a:r>
            <a:r>
              <a:rPr lang="ru-RU" altLang="ru-RU" sz="1800" b="1" i="1" dirty="0" err="1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зробити</a:t>
            </a:r>
            <a:r>
              <a:rPr lang="ru-RU" altLang="ru-RU" sz="1800" b="1" i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800" b="1" i="1" dirty="0" err="1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altLang="ru-RU" sz="1800" b="1" i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b="1" i="1" dirty="0" err="1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навчитись</a:t>
            </a:r>
            <a:r>
              <a:rPr lang="ru-RU" altLang="ru-RU" sz="1800" b="1" i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400" b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sz="1400" b="1" dirty="0" err="1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Конфуцій</a:t>
            </a:r>
            <a:r>
              <a:rPr lang="ru-RU" altLang="ru-RU" sz="1400" b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altLang="ru-RU" sz="1400" b="1" dirty="0" err="1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давньокитайський</a:t>
            </a:r>
            <a:r>
              <a:rPr lang="uk-UA" altLang="ru-RU" sz="1400" b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філософ  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uk-UA" altLang="ru-RU" sz="1400" b="1" dirty="0">
                <a:ln/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та політичний діяч)</a:t>
            </a:r>
            <a:endParaRPr lang="ru-RU" altLang="ru-RU" sz="1400" b="1" dirty="0">
              <a:ln/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ru-RU" altLang="ru-RU" sz="1800" b="1" dirty="0">
              <a:ln/>
              <a:solidFill>
                <a:schemeClr val="accent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25093" y="124963"/>
            <a:ext cx="10231235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Чому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академічна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доброчесність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має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значення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?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490641" y="1392924"/>
            <a:ext cx="10397317" cy="34686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"/>
              <a:defRPr/>
            </a:pPr>
            <a:r>
              <a:rPr lang="uk-UA" sz="36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Це частина академічної спільноти</a:t>
            </a:r>
          </a:p>
          <a:p>
            <a:pPr marL="342900" indent="-342900" algn="just">
              <a:buFont typeface="Wingdings" panose="05000000000000000000" pitchFamily="2" charset="2"/>
              <a:buChar char=""/>
              <a:defRPr/>
            </a:pPr>
            <a:r>
              <a:rPr lang="uk-UA" sz="36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Порушення норм академічної доброчесності має серйозні наслідки</a:t>
            </a:r>
          </a:p>
          <a:p>
            <a:pPr marL="342900" indent="-342900">
              <a:buFont typeface="Wingdings" panose="05000000000000000000" pitchFamily="2" charset="2"/>
              <a:buChar char=""/>
              <a:defRPr/>
            </a:pPr>
            <a:r>
              <a:rPr lang="uk-UA" sz="36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Впливає на позитивний імідж ЗВО</a:t>
            </a:r>
          </a:p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"/>
              <a:defRPr/>
            </a:pPr>
            <a:r>
              <a:rPr lang="uk-UA" sz="36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Нехтування правилами та нормами шкодить репутації здобувача освіти та викладача</a:t>
            </a:r>
            <a:endParaRPr lang="ru-RU" sz="3600" b="1" i="1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https://o.remove.bg/downloads/d414d2d0-ec7f-4076-a7b6-9c8e13705614/png-transparent-owl-education-teacher-illustration-owl-teaching-animals-vertebrate-cartoon-thumbnail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810" y="4861743"/>
            <a:ext cx="2251912" cy="190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35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4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57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6" name="Заголовок 2"/>
          <p:cNvSpPr txBox="1">
            <a:spLocks/>
          </p:cNvSpPr>
          <p:nvPr/>
        </p:nvSpPr>
        <p:spPr>
          <a:xfrm>
            <a:off x="830750" y="193914"/>
            <a:ext cx="9773120" cy="13219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Дотримання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академ</a:t>
            </a:r>
            <a:r>
              <a:rPr lang="uk-UA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ічної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доброчесності </a:t>
            </a:r>
            <a:r>
              <a:rPr lang="uk-UA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здобувачями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  <a:cs typeface="Times New Roman" panose="02020603050405020304" pitchFamily="18" charset="0"/>
              </a:rPr>
              <a:t> вищої освіти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/>
            </a:r>
            <a:b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ExtraBold" panose="00000900000000000000" pitchFamily="50" charset="-52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8734" y="1709731"/>
            <a:ext cx="3733800" cy="19494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Самостійне виконання  навчальних завдань, завдань поточного </a:t>
            </a:r>
            <a:endParaRPr lang="uk-UA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підсумкового контролю результатів навчання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91921" y="1804508"/>
            <a:ext cx="3735387" cy="19494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Посилання на джерела інформації у разі використання ідей, розробок, тверджень, відомостей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6283" y="4310077"/>
            <a:ext cx="3733800" cy="19494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достовірної інформації про результати власної навчальної діяльності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17068" y="4310077"/>
            <a:ext cx="3735387" cy="19494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 </a:t>
            </a: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 </a:t>
            </a: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законодавства про авторське право </a:t>
            </a:r>
            <a:endParaRPr lang="uk-UA" sz="24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суміжні права 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E:\002-KIMS BUSINESS\007-02-Fullslidesppt-Contents\20161219\04-edu\owl-item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4323" y="1930492"/>
            <a:ext cx="2015237" cy="210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86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льчик перед стеллажами библиотеки">
            <a:extLst>
              <a:ext uri="{FF2B5EF4-FFF2-40B4-BE49-F238E27FC236}">
                <a16:creationId xmlns:a16="http://schemas.microsoft.com/office/drawing/2014/main" xmlns="" id="{141CBC39-54B4-4424-84FB-FDAABDFF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921" y="0"/>
            <a:ext cx="5100079" cy="6952265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</a:extLst>
          </p:cNvPr>
          <p:cNvGrpSpPr/>
          <p:nvPr/>
        </p:nvGrpSpPr>
        <p:grpSpPr>
          <a:xfrm>
            <a:off x="0" y="-4"/>
            <a:ext cx="12028603" cy="6952269"/>
            <a:chOff x="-361529" y="3808320"/>
            <a:chExt cx="8194737" cy="2547441"/>
          </a:xfrm>
          <a:solidFill>
            <a:schemeClr val="accent2">
              <a:lumMod val="40000"/>
              <a:lumOff val="60000"/>
              <a:alpha val="69000"/>
            </a:schemeClr>
          </a:solidFill>
        </p:grpSpPr>
        <p:sp>
          <p:nvSpPr>
            <p:cNvPr id="4" name="Полилиния: фигура 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</a:extLst>
            </p:cNvPr>
            <p:cNvSpPr/>
            <p:nvPr/>
          </p:nvSpPr>
          <p:spPr>
            <a:xfrm>
              <a:off x="-361529" y="3808321"/>
              <a:ext cx="804696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" y="259511"/>
            <a:ext cx="1840674" cy="1587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1820259" y="222195"/>
            <a:ext cx="9595601" cy="729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>Порушення академічної доброчесності вважається :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ExtraBold" panose="00000900000000000000" pitchFamily="50" charset="-52"/>
              </a:rPr>
            </a:br>
            <a:endParaRPr lang="ru-RU" sz="3600" dirty="0">
              <a:solidFill>
                <a:srgbClr val="C00000"/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8" name="Текст 1"/>
          <p:cNvSpPr txBox="1">
            <a:spLocks/>
          </p:cNvSpPr>
          <p:nvPr/>
        </p:nvSpPr>
        <p:spPr bwMode="auto">
          <a:xfrm>
            <a:off x="1820259" y="1053493"/>
            <a:ext cx="9220200" cy="106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 fontScale="40000" lnSpcReduction="20000"/>
          </a:bodyPr>
          <a:lstStyle>
            <a:defPPr>
              <a:defRPr lang="es-E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indent="-331788" algn="just">
              <a:spcBef>
                <a:spcPts val="7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uk-UA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Плагіат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5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altLang="uk-UA" sz="5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прилюднення (частково або повністю) наукових результатів, отриманих іншими особами, як результатів власного дослідження та/або відтворенню опублікованих текстів інших авторів без відповідного посилання. </a:t>
            </a:r>
            <a:r>
              <a:rPr lang="uk-UA" altLang="uk-UA" sz="5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України Про вищу освіту, ст. 69.6)</a:t>
            </a:r>
          </a:p>
          <a:p>
            <a:pPr>
              <a:defRPr/>
            </a:pPr>
            <a:endParaRPr lang="ru-RU" sz="3600" dirty="0"/>
          </a:p>
        </p:txBody>
      </p:sp>
      <p:sp>
        <p:nvSpPr>
          <p:cNvPr id="11" name="Прямоугольник 9"/>
          <p:cNvSpPr>
            <a:spLocks noChangeArrowheads="1"/>
          </p:cNvSpPr>
          <p:nvPr/>
        </p:nvSpPr>
        <p:spPr bwMode="auto">
          <a:xfrm>
            <a:off x="266810" y="2955343"/>
            <a:ext cx="2736752" cy="220368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200"/>
              </a:spcBef>
              <a:buFontTx/>
              <a:buNone/>
              <a:defRPr/>
            </a:pPr>
            <a:r>
              <a:rPr lang="ru-RU" altLang="ru-RU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Плаг</a:t>
            </a:r>
            <a:r>
              <a:rPr lang="uk-UA" alt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altLang="ru-RU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0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alt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слів </a:t>
            </a:r>
          </a:p>
          <a:p>
            <a:pPr algn="ctr">
              <a:spcBef>
                <a:spcPts val="200"/>
              </a:spcBef>
              <a:buFontTx/>
              <a:buNone/>
              <a:defRPr/>
            </a:pPr>
            <a:r>
              <a:rPr lang="uk-UA" alt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ідей іншої людини, </a:t>
            </a:r>
          </a:p>
          <a:p>
            <a:pPr algn="ctr">
              <a:spcBef>
                <a:spcPts val="200"/>
              </a:spcBef>
              <a:buFontTx/>
              <a:buNone/>
              <a:defRPr/>
            </a:pPr>
            <a:r>
              <a:rPr lang="uk-UA" alt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віддаючи </a:t>
            </a:r>
          </a:p>
          <a:p>
            <a:pPr algn="ctr">
              <a:spcBef>
                <a:spcPts val="200"/>
              </a:spcBef>
              <a:buFontTx/>
              <a:buNone/>
              <a:defRPr/>
            </a:pPr>
            <a:r>
              <a:rPr lang="uk-UA" alt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їй належне</a:t>
            </a:r>
            <a:endParaRPr lang="ru-RU" altLang="ru-RU" sz="2000" b="1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  <a:defRPr/>
            </a:pPr>
            <a:r>
              <a:rPr lang="uk-UA" alt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(Роберт А. </a:t>
            </a:r>
            <a:r>
              <a:rPr lang="uk-UA" altLang="ru-RU" sz="1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Гарріс</a:t>
            </a:r>
            <a:r>
              <a:rPr lang="uk-UA" alt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uk-UA" alt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англійський письменник, журналіст)</a:t>
            </a:r>
            <a:endParaRPr lang="ru-RU" altLang="ru-RU" sz="14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39650" y="2223814"/>
            <a:ext cx="7465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Види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академічної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недоброчесності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в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освітньому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середовищі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03562" y="3002477"/>
            <a:ext cx="76015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плагіат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самоплагіат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фабрикація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фальсифікація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даних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списування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обман,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хабарництво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необ’єктивне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оцінювання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; </a:t>
            </a:r>
            <a:endParaRPr lang="ru-RU" sz="2400" b="1" i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endParaRPr lang="ru-RU" sz="2400" b="1" i="1" dirty="0" smtClean="0">
              <a:solidFill>
                <a:schemeClr val="accent4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придбання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в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інших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осіб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чи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організацій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з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наступним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поданням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як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власних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результатів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навчальної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та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наукової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діяльності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(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звітів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рефератів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контрольних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розрахункових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курсових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дипломних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та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магістерських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робіт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есе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статей,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монографій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навчальних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посібників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тощо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Akrobat ExtraBold" panose="00000900000000000000" pitchFamily="50" charset="-52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7795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2656</TotalTime>
  <Words>1904</Words>
  <Application>Microsoft Office PowerPoint</Application>
  <PresentationFormat>Широкоэкранный</PresentationFormat>
  <Paragraphs>310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8" baseType="lpstr">
      <vt:lpstr>맑은 고딕</vt:lpstr>
      <vt:lpstr>Akrobat ExtraBold</vt:lpstr>
      <vt:lpstr>Arial</vt:lpstr>
      <vt:lpstr>Arial Narrow</vt:lpstr>
      <vt:lpstr>Calibri</vt:lpstr>
      <vt:lpstr>Calibri Light</vt:lpstr>
      <vt:lpstr>Century Gothic</vt:lpstr>
      <vt:lpstr>Helvetica</vt:lpstr>
      <vt:lpstr>Montserrat SemiBold</vt:lpstr>
      <vt:lpstr>Roboto</vt:lpstr>
      <vt:lpstr>Times New Roman</vt:lpstr>
      <vt:lpstr>Times New Roman CYR</vt:lpstr>
      <vt:lpstr>Wingdings</vt:lpstr>
      <vt:lpstr>Yu Mincho</vt:lpstr>
      <vt:lpstr>等线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Учетная запись Майкрософт</cp:lastModifiedBy>
  <cp:revision>183</cp:revision>
  <dcterms:created xsi:type="dcterms:W3CDTF">2022-06-01T11:42:46Z</dcterms:created>
  <dcterms:modified xsi:type="dcterms:W3CDTF">2022-06-12T10:34:23Z</dcterms:modified>
</cp:coreProperties>
</file>